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ink/ink4.xml" ContentType="application/inkml+xml"/>
  <Override PartName="/ppt/ink/ink5.xml" ContentType="application/inkml+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ink/ink6.xml" ContentType="application/inkml+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0" r:id="rId2"/>
    <p:sldMasterId id="2147483709" r:id="rId3"/>
    <p:sldMasterId id="2147483724" r:id="rId4"/>
    <p:sldMasterId id="2147483736" r:id="rId5"/>
    <p:sldMasterId id="2147483748" r:id="rId6"/>
    <p:sldMasterId id="2147483760" r:id="rId7"/>
    <p:sldMasterId id="2147483772" r:id="rId8"/>
  </p:sldMasterIdLst>
  <p:notesMasterIdLst>
    <p:notesMasterId r:id="rId60"/>
  </p:notesMasterIdLst>
  <p:handoutMasterIdLst>
    <p:handoutMasterId r:id="rId61"/>
  </p:handoutMasterIdLst>
  <p:sldIdLst>
    <p:sldId id="416" r:id="rId9"/>
    <p:sldId id="470" r:id="rId10"/>
    <p:sldId id="330" r:id="rId11"/>
    <p:sldId id="415" r:id="rId12"/>
    <p:sldId id="472" r:id="rId13"/>
    <p:sldId id="352" r:id="rId14"/>
    <p:sldId id="402" r:id="rId15"/>
    <p:sldId id="403" r:id="rId16"/>
    <p:sldId id="475" r:id="rId17"/>
    <p:sldId id="476" r:id="rId18"/>
    <p:sldId id="483" r:id="rId19"/>
    <p:sldId id="484" r:id="rId20"/>
    <p:sldId id="501" r:id="rId21"/>
    <p:sldId id="541" r:id="rId22"/>
    <p:sldId id="542" r:id="rId23"/>
    <p:sldId id="499" r:id="rId24"/>
    <p:sldId id="505" r:id="rId25"/>
    <p:sldId id="303" r:id="rId26"/>
    <p:sldId id="341" r:id="rId27"/>
    <p:sldId id="339" r:id="rId28"/>
    <p:sldId id="343" r:id="rId29"/>
    <p:sldId id="346" r:id="rId30"/>
    <p:sldId id="347" r:id="rId31"/>
    <p:sldId id="344" r:id="rId32"/>
    <p:sldId id="345" r:id="rId33"/>
    <p:sldId id="337" r:id="rId34"/>
    <p:sldId id="453" r:id="rId35"/>
    <p:sldId id="393" r:id="rId36"/>
    <p:sldId id="395" r:id="rId37"/>
    <p:sldId id="454" r:id="rId38"/>
    <p:sldId id="455" r:id="rId39"/>
    <p:sldId id="456" r:id="rId40"/>
    <p:sldId id="457" r:id="rId41"/>
    <p:sldId id="458" r:id="rId42"/>
    <p:sldId id="459" r:id="rId43"/>
    <p:sldId id="275" r:id="rId44"/>
    <p:sldId id="266" r:id="rId45"/>
    <p:sldId id="486" r:id="rId46"/>
    <p:sldId id="462" r:id="rId47"/>
    <p:sldId id="494" r:id="rId48"/>
    <p:sldId id="495" r:id="rId49"/>
    <p:sldId id="279" r:id="rId50"/>
    <p:sldId id="500" r:id="rId51"/>
    <p:sldId id="463" r:id="rId52"/>
    <p:sldId id="489" r:id="rId53"/>
    <p:sldId id="539" r:id="rId54"/>
    <p:sldId id="490" r:id="rId55"/>
    <p:sldId id="485" r:id="rId56"/>
    <p:sldId id="488" r:id="rId57"/>
    <p:sldId id="467" r:id="rId58"/>
    <p:sldId id="466"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a" initials="L" lastIdx="1" clrIdx="0">
    <p:extLst>
      <p:ext uri="{19B8F6BF-5375-455C-9EA6-DF929625EA0E}">
        <p15:presenceInfo xmlns:p15="http://schemas.microsoft.com/office/powerpoint/2012/main" userId="475944462a2cefb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9161"/>
    <a:srgbClr val="FFFFFF"/>
    <a:srgbClr val="FFFDFA"/>
    <a:srgbClr val="C07A40"/>
    <a:srgbClr val="D8AC89"/>
    <a:srgbClr val="635D8F"/>
    <a:srgbClr val="663300"/>
    <a:srgbClr val="59B7A2"/>
    <a:srgbClr val="FFD9CA"/>
    <a:srgbClr val="FFE0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F1182F-BFF9-4A15-B7C0-FC9640601451}" v="228" dt="2025-03-10T00:09:25.8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11" autoAdjust="0"/>
    <p:restoredTop sz="92131" autoAdjust="0"/>
  </p:normalViewPr>
  <p:slideViewPr>
    <p:cSldViewPr snapToGrid="0">
      <p:cViewPr varScale="1">
        <p:scale>
          <a:sx n="58" d="100"/>
          <a:sy n="58" d="100"/>
        </p:scale>
        <p:origin x="1860" y="48"/>
      </p:cViewPr>
      <p:guideLst/>
    </p:cSldViewPr>
  </p:slideViewPr>
  <p:outlineViewPr>
    <p:cViewPr>
      <p:scale>
        <a:sx n="33" d="100"/>
        <a:sy n="33" d="100"/>
      </p:scale>
      <p:origin x="0" y="-99470"/>
    </p:cViewPr>
  </p:outlineViewPr>
  <p:notesTextViewPr>
    <p:cViewPr>
      <p:scale>
        <a:sx n="1" d="1"/>
        <a:sy n="1" d="1"/>
      </p:scale>
      <p:origin x="0" y="0"/>
    </p:cViewPr>
  </p:notesTextViewPr>
  <p:sorterViewPr>
    <p:cViewPr varScale="1">
      <p:scale>
        <a:sx n="1" d="1"/>
        <a:sy n="1" d="1"/>
      </p:scale>
      <p:origin x="0" y="-5274"/>
    </p:cViewPr>
  </p:sorterViewPr>
  <p:notesViewPr>
    <p:cSldViewPr snapToGrid="0">
      <p:cViewPr varScale="1">
        <p:scale>
          <a:sx n="77" d="100"/>
          <a:sy n="77" d="100"/>
        </p:scale>
        <p:origin x="3648"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handoutMaster" Target="handoutMasters/handoutMaster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B99D81-948D-954A-B625-C4FDF9D1EAE8}" type="doc">
      <dgm:prSet loTypeId="urn:microsoft.com/office/officeart/2005/8/layout/process1" loCatId="" qsTypeId="urn:microsoft.com/office/officeart/2005/8/quickstyle/simple1" qsCatId="simple" csTypeId="urn:microsoft.com/office/officeart/2005/8/colors/accent1_2" csCatId="accent1" phldr="1"/>
      <dgm:spPr/>
    </dgm:pt>
    <dgm:pt modelId="{0A039CC9-D3ED-E543-A0A6-07BDC65A0CB2}">
      <dgm:prSet phldrT="[Text]"/>
      <dgm:spPr/>
      <dgm:t>
        <a:bodyPr/>
        <a:lstStyle/>
        <a:p>
          <a:r>
            <a:rPr lang="en-US" dirty="0">
              <a:latin typeface="Verdana" panose="020B0604030504040204" pitchFamily="34" charset="0"/>
              <a:ea typeface="Verdana" panose="020B0604030504040204" pitchFamily="34" charset="0"/>
            </a:rPr>
            <a:t>Need</a:t>
          </a:r>
        </a:p>
      </dgm:t>
    </dgm:pt>
    <dgm:pt modelId="{F43D38CC-2EAE-9D45-8801-BD2B7A25C318}" type="parTrans" cxnId="{4341149C-9DC6-A24C-8D77-5548539CDB87}">
      <dgm:prSet/>
      <dgm:spPr/>
      <dgm:t>
        <a:bodyPr/>
        <a:lstStyle/>
        <a:p>
          <a:endParaRPr lang="en-US"/>
        </a:p>
      </dgm:t>
    </dgm:pt>
    <dgm:pt modelId="{664FB856-6A9F-E049-8D0A-29AF3A67E260}" type="sibTrans" cxnId="{4341149C-9DC6-A24C-8D77-5548539CDB87}">
      <dgm:prSet/>
      <dgm:spPr/>
      <dgm:t>
        <a:bodyPr/>
        <a:lstStyle/>
        <a:p>
          <a:endParaRPr lang="en-US" dirty="0"/>
        </a:p>
      </dgm:t>
    </dgm:pt>
    <dgm:pt modelId="{8509DE5F-F754-6D44-B4B7-1114C7021C8C}">
      <dgm:prSet phldrT="[Text]"/>
      <dgm:spPr/>
      <dgm:t>
        <a:bodyPr/>
        <a:lstStyle/>
        <a:p>
          <a:r>
            <a:rPr lang="en-US" dirty="0">
              <a:latin typeface="Verdana" panose="020B0604030504040204" pitchFamily="34" charset="0"/>
              <a:ea typeface="Verdana" panose="020B0604030504040204" pitchFamily="34" charset="0"/>
            </a:rPr>
            <a:t>Pilot</a:t>
          </a:r>
        </a:p>
      </dgm:t>
    </dgm:pt>
    <dgm:pt modelId="{5CD0D754-0EB4-C146-A747-DD4057965D56}" type="parTrans" cxnId="{95FEBEC9-5586-5547-9D63-26723810AE82}">
      <dgm:prSet/>
      <dgm:spPr/>
      <dgm:t>
        <a:bodyPr/>
        <a:lstStyle/>
        <a:p>
          <a:endParaRPr lang="en-US"/>
        </a:p>
      </dgm:t>
    </dgm:pt>
    <dgm:pt modelId="{A634F286-063F-0F48-A8ED-6369B7C5E235}" type="sibTrans" cxnId="{95FEBEC9-5586-5547-9D63-26723810AE82}">
      <dgm:prSet/>
      <dgm:spPr/>
      <dgm:t>
        <a:bodyPr/>
        <a:lstStyle/>
        <a:p>
          <a:endParaRPr lang="en-US" dirty="0"/>
        </a:p>
      </dgm:t>
    </dgm:pt>
    <dgm:pt modelId="{AD9EDF89-5E33-1047-9F3A-86603564EED9}">
      <dgm:prSet phldrT="[Text]"/>
      <dgm:spPr/>
      <dgm:t>
        <a:bodyPr/>
        <a:lstStyle/>
        <a:p>
          <a:r>
            <a:rPr lang="en-US" dirty="0">
              <a:latin typeface="Verdana" panose="020B0604030504040204" pitchFamily="34" charset="0"/>
              <a:ea typeface="Verdana" panose="020B0604030504040204" pitchFamily="34" charset="0"/>
            </a:rPr>
            <a:t>Expansion</a:t>
          </a:r>
        </a:p>
      </dgm:t>
    </dgm:pt>
    <dgm:pt modelId="{F8682142-D23F-E04D-878A-5E77BE1F0E44}" type="parTrans" cxnId="{F742B1F5-6F4F-1945-B527-47F3D4EB15CD}">
      <dgm:prSet/>
      <dgm:spPr/>
      <dgm:t>
        <a:bodyPr/>
        <a:lstStyle/>
        <a:p>
          <a:endParaRPr lang="en-US"/>
        </a:p>
      </dgm:t>
    </dgm:pt>
    <dgm:pt modelId="{7A5ABFEB-A37D-B547-A747-A5E79315B085}" type="sibTrans" cxnId="{F742B1F5-6F4F-1945-B527-47F3D4EB15CD}">
      <dgm:prSet/>
      <dgm:spPr/>
      <dgm:t>
        <a:bodyPr/>
        <a:lstStyle/>
        <a:p>
          <a:endParaRPr lang="en-US" dirty="0"/>
        </a:p>
      </dgm:t>
    </dgm:pt>
    <dgm:pt modelId="{0FACFB6B-7208-6B44-B6DE-4E9131282F99}">
      <dgm:prSet/>
      <dgm:spPr/>
      <dgm:t>
        <a:bodyPr/>
        <a:lstStyle/>
        <a:p>
          <a:r>
            <a:rPr lang="en-US" dirty="0">
              <a:latin typeface="Verdana" panose="020B0604030504040204" pitchFamily="34" charset="0"/>
              <a:ea typeface="Verdana" panose="020B0604030504040204" pitchFamily="34" charset="0"/>
            </a:rPr>
            <a:t>Toolkit</a:t>
          </a:r>
        </a:p>
      </dgm:t>
    </dgm:pt>
    <dgm:pt modelId="{24681B3D-4177-B440-B7E0-F3FB65B6600E}" type="parTrans" cxnId="{C2398301-8FAC-874C-BE36-B4A518A274C9}">
      <dgm:prSet/>
      <dgm:spPr/>
      <dgm:t>
        <a:bodyPr/>
        <a:lstStyle/>
        <a:p>
          <a:endParaRPr lang="en-US"/>
        </a:p>
      </dgm:t>
    </dgm:pt>
    <dgm:pt modelId="{7051D1DC-B144-BD47-AB07-5126612FF025}" type="sibTrans" cxnId="{C2398301-8FAC-874C-BE36-B4A518A274C9}">
      <dgm:prSet/>
      <dgm:spPr/>
      <dgm:t>
        <a:bodyPr/>
        <a:lstStyle/>
        <a:p>
          <a:endParaRPr lang="en-US" dirty="0"/>
        </a:p>
      </dgm:t>
    </dgm:pt>
    <dgm:pt modelId="{0A61718B-F92A-0E4B-A120-A7C9DD0038C9}">
      <dgm:prSet/>
      <dgm:spPr/>
      <dgm:t>
        <a:bodyPr/>
        <a:lstStyle/>
        <a:p>
          <a:r>
            <a:rPr lang="en-US" dirty="0">
              <a:latin typeface="Verdana" panose="020B0604030504040204" pitchFamily="34" charset="0"/>
              <a:ea typeface="Verdana" panose="020B0604030504040204" pitchFamily="34" charset="0"/>
            </a:rPr>
            <a:t>Coaching</a:t>
          </a:r>
        </a:p>
      </dgm:t>
    </dgm:pt>
    <dgm:pt modelId="{FF33B043-1CD9-714D-A4C0-A9760EDA1652}" type="parTrans" cxnId="{E620BD8F-4947-9A49-836F-FB5051B3F1E8}">
      <dgm:prSet/>
      <dgm:spPr/>
      <dgm:t>
        <a:bodyPr/>
        <a:lstStyle/>
        <a:p>
          <a:endParaRPr lang="en-US"/>
        </a:p>
      </dgm:t>
    </dgm:pt>
    <dgm:pt modelId="{DA7CB6F4-C0F7-8344-B535-E34E43F1ED36}" type="sibTrans" cxnId="{E620BD8F-4947-9A49-836F-FB5051B3F1E8}">
      <dgm:prSet/>
      <dgm:spPr/>
      <dgm:t>
        <a:bodyPr/>
        <a:lstStyle/>
        <a:p>
          <a:endParaRPr lang="en-US"/>
        </a:p>
      </dgm:t>
    </dgm:pt>
    <dgm:pt modelId="{DEA9448B-20F0-AE46-A33A-9B4FA07E649F}" type="pres">
      <dgm:prSet presAssocID="{F6B99D81-948D-954A-B625-C4FDF9D1EAE8}" presName="Name0" presStyleCnt="0">
        <dgm:presLayoutVars>
          <dgm:dir/>
          <dgm:resizeHandles val="exact"/>
        </dgm:presLayoutVars>
      </dgm:prSet>
      <dgm:spPr/>
    </dgm:pt>
    <dgm:pt modelId="{7B85B11C-9C45-444E-B49E-9BB8181A049D}" type="pres">
      <dgm:prSet presAssocID="{0A039CC9-D3ED-E543-A0A6-07BDC65A0CB2}" presName="node" presStyleLbl="node1" presStyleIdx="0" presStyleCnt="5">
        <dgm:presLayoutVars>
          <dgm:bulletEnabled val="1"/>
        </dgm:presLayoutVars>
      </dgm:prSet>
      <dgm:spPr/>
    </dgm:pt>
    <dgm:pt modelId="{01E14AEA-63AA-E44F-9F07-FEDDE3801EF0}" type="pres">
      <dgm:prSet presAssocID="{664FB856-6A9F-E049-8D0A-29AF3A67E260}" presName="sibTrans" presStyleLbl="sibTrans2D1" presStyleIdx="0" presStyleCnt="4"/>
      <dgm:spPr/>
    </dgm:pt>
    <dgm:pt modelId="{64CECD8F-2C43-EE4B-9620-30BCC913148C}" type="pres">
      <dgm:prSet presAssocID="{664FB856-6A9F-E049-8D0A-29AF3A67E260}" presName="connectorText" presStyleLbl="sibTrans2D1" presStyleIdx="0" presStyleCnt="4"/>
      <dgm:spPr/>
    </dgm:pt>
    <dgm:pt modelId="{B32A309D-B01C-0145-B5D7-375071A0DCE8}" type="pres">
      <dgm:prSet presAssocID="{8509DE5F-F754-6D44-B4B7-1114C7021C8C}" presName="node" presStyleLbl="node1" presStyleIdx="1" presStyleCnt="5">
        <dgm:presLayoutVars>
          <dgm:bulletEnabled val="1"/>
        </dgm:presLayoutVars>
      </dgm:prSet>
      <dgm:spPr/>
    </dgm:pt>
    <dgm:pt modelId="{FF572B03-3779-8949-8556-15188F527B53}" type="pres">
      <dgm:prSet presAssocID="{A634F286-063F-0F48-A8ED-6369B7C5E235}" presName="sibTrans" presStyleLbl="sibTrans2D1" presStyleIdx="1" presStyleCnt="4"/>
      <dgm:spPr/>
    </dgm:pt>
    <dgm:pt modelId="{917390E8-34BF-CB43-B130-751A7C34187E}" type="pres">
      <dgm:prSet presAssocID="{A634F286-063F-0F48-A8ED-6369B7C5E235}" presName="connectorText" presStyleLbl="sibTrans2D1" presStyleIdx="1" presStyleCnt="4"/>
      <dgm:spPr/>
    </dgm:pt>
    <dgm:pt modelId="{00F4F9BB-1B9B-FB49-AD91-BF0B5F84D76E}" type="pres">
      <dgm:prSet presAssocID="{AD9EDF89-5E33-1047-9F3A-86603564EED9}" presName="node" presStyleLbl="node1" presStyleIdx="2" presStyleCnt="5">
        <dgm:presLayoutVars>
          <dgm:bulletEnabled val="1"/>
        </dgm:presLayoutVars>
      </dgm:prSet>
      <dgm:spPr/>
    </dgm:pt>
    <dgm:pt modelId="{E809A474-CD0C-7D4D-8D9C-64933915BF16}" type="pres">
      <dgm:prSet presAssocID="{7A5ABFEB-A37D-B547-A747-A5E79315B085}" presName="sibTrans" presStyleLbl="sibTrans2D1" presStyleIdx="2" presStyleCnt="4"/>
      <dgm:spPr/>
    </dgm:pt>
    <dgm:pt modelId="{16EEA291-B3DB-3846-9D01-EA0E6BB28F07}" type="pres">
      <dgm:prSet presAssocID="{7A5ABFEB-A37D-B547-A747-A5E79315B085}" presName="connectorText" presStyleLbl="sibTrans2D1" presStyleIdx="2" presStyleCnt="4"/>
      <dgm:spPr/>
    </dgm:pt>
    <dgm:pt modelId="{D079C67F-FB13-0142-947D-CF56F06014D1}" type="pres">
      <dgm:prSet presAssocID="{0FACFB6B-7208-6B44-B6DE-4E9131282F99}" presName="node" presStyleLbl="node1" presStyleIdx="3" presStyleCnt="5">
        <dgm:presLayoutVars>
          <dgm:bulletEnabled val="1"/>
        </dgm:presLayoutVars>
      </dgm:prSet>
      <dgm:spPr/>
    </dgm:pt>
    <dgm:pt modelId="{CFA5135B-058F-924A-9D3D-64DFD3F2A1BC}" type="pres">
      <dgm:prSet presAssocID="{7051D1DC-B144-BD47-AB07-5126612FF025}" presName="sibTrans" presStyleLbl="sibTrans2D1" presStyleIdx="3" presStyleCnt="4"/>
      <dgm:spPr/>
    </dgm:pt>
    <dgm:pt modelId="{2D1BF3DB-0B0E-674A-9F0F-C7ADF14E1037}" type="pres">
      <dgm:prSet presAssocID="{7051D1DC-B144-BD47-AB07-5126612FF025}" presName="connectorText" presStyleLbl="sibTrans2D1" presStyleIdx="3" presStyleCnt="4"/>
      <dgm:spPr/>
    </dgm:pt>
    <dgm:pt modelId="{B5AF5784-CFE2-004B-8F10-D100DEF2646B}" type="pres">
      <dgm:prSet presAssocID="{0A61718B-F92A-0E4B-A120-A7C9DD0038C9}" presName="node" presStyleLbl="node1" presStyleIdx="4" presStyleCnt="5">
        <dgm:presLayoutVars>
          <dgm:bulletEnabled val="1"/>
        </dgm:presLayoutVars>
      </dgm:prSet>
      <dgm:spPr/>
    </dgm:pt>
  </dgm:ptLst>
  <dgm:cxnLst>
    <dgm:cxn modelId="{62823C00-24C0-3C40-9C02-9C63CB0368D6}" type="presOf" srcId="{A634F286-063F-0F48-A8ED-6369B7C5E235}" destId="{917390E8-34BF-CB43-B130-751A7C34187E}" srcOrd="1" destOrd="0" presId="urn:microsoft.com/office/officeart/2005/8/layout/process1"/>
    <dgm:cxn modelId="{CC659F00-1ACD-C343-A4AC-8CA0D4F89C6E}" type="presOf" srcId="{0A61718B-F92A-0E4B-A120-A7C9DD0038C9}" destId="{B5AF5784-CFE2-004B-8F10-D100DEF2646B}" srcOrd="0" destOrd="0" presId="urn:microsoft.com/office/officeart/2005/8/layout/process1"/>
    <dgm:cxn modelId="{C2398301-8FAC-874C-BE36-B4A518A274C9}" srcId="{F6B99D81-948D-954A-B625-C4FDF9D1EAE8}" destId="{0FACFB6B-7208-6B44-B6DE-4E9131282F99}" srcOrd="3" destOrd="0" parTransId="{24681B3D-4177-B440-B7E0-F3FB65B6600E}" sibTransId="{7051D1DC-B144-BD47-AB07-5126612FF025}"/>
    <dgm:cxn modelId="{36689126-3380-744B-BFF5-A6C6BF848065}" type="presOf" srcId="{7A5ABFEB-A37D-B547-A747-A5E79315B085}" destId="{E809A474-CD0C-7D4D-8D9C-64933915BF16}" srcOrd="0" destOrd="0" presId="urn:microsoft.com/office/officeart/2005/8/layout/process1"/>
    <dgm:cxn modelId="{2844283A-7E01-E54D-A683-8D69EC490411}" type="presOf" srcId="{0A039CC9-D3ED-E543-A0A6-07BDC65A0CB2}" destId="{7B85B11C-9C45-444E-B49E-9BB8181A049D}" srcOrd="0" destOrd="0" presId="urn:microsoft.com/office/officeart/2005/8/layout/process1"/>
    <dgm:cxn modelId="{C6DCD23B-0128-E34D-85B9-CEC4BCBAA010}" type="presOf" srcId="{664FB856-6A9F-E049-8D0A-29AF3A67E260}" destId="{64CECD8F-2C43-EE4B-9620-30BCC913148C}" srcOrd="1" destOrd="0" presId="urn:microsoft.com/office/officeart/2005/8/layout/process1"/>
    <dgm:cxn modelId="{5FC9F15C-5E57-6347-B782-7D5ACA9AEB3E}" type="presOf" srcId="{8509DE5F-F754-6D44-B4B7-1114C7021C8C}" destId="{B32A309D-B01C-0145-B5D7-375071A0DCE8}" srcOrd="0" destOrd="0" presId="urn:microsoft.com/office/officeart/2005/8/layout/process1"/>
    <dgm:cxn modelId="{6D955C63-C58C-1A46-A68A-1C3A6B44AFC2}" type="presOf" srcId="{7051D1DC-B144-BD47-AB07-5126612FF025}" destId="{2D1BF3DB-0B0E-674A-9F0F-C7ADF14E1037}" srcOrd="1" destOrd="0" presId="urn:microsoft.com/office/officeart/2005/8/layout/process1"/>
    <dgm:cxn modelId="{FE183756-CE42-7D42-B1BC-D81C62E08C42}" type="presOf" srcId="{7051D1DC-B144-BD47-AB07-5126612FF025}" destId="{CFA5135B-058F-924A-9D3D-64DFD3F2A1BC}" srcOrd="0" destOrd="0" presId="urn:microsoft.com/office/officeart/2005/8/layout/process1"/>
    <dgm:cxn modelId="{A5EC0157-DB61-3441-B177-A0958468C29E}" type="presOf" srcId="{A634F286-063F-0F48-A8ED-6369B7C5E235}" destId="{FF572B03-3779-8949-8556-15188F527B53}" srcOrd="0" destOrd="0" presId="urn:microsoft.com/office/officeart/2005/8/layout/process1"/>
    <dgm:cxn modelId="{82EAE77D-9D87-074F-B794-DA759E4BF75D}" type="presOf" srcId="{7A5ABFEB-A37D-B547-A747-A5E79315B085}" destId="{16EEA291-B3DB-3846-9D01-EA0E6BB28F07}" srcOrd="1" destOrd="0" presId="urn:microsoft.com/office/officeart/2005/8/layout/process1"/>
    <dgm:cxn modelId="{2AC2EF7D-C88F-EA4F-B8BF-8539152FCF17}" type="presOf" srcId="{0FACFB6B-7208-6B44-B6DE-4E9131282F99}" destId="{D079C67F-FB13-0142-947D-CF56F06014D1}" srcOrd="0" destOrd="0" presId="urn:microsoft.com/office/officeart/2005/8/layout/process1"/>
    <dgm:cxn modelId="{7F4AE785-CBF7-4346-8A56-D2470C7F86A6}" type="presOf" srcId="{F6B99D81-948D-954A-B625-C4FDF9D1EAE8}" destId="{DEA9448B-20F0-AE46-A33A-9B4FA07E649F}" srcOrd="0" destOrd="0" presId="urn:microsoft.com/office/officeart/2005/8/layout/process1"/>
    <dgm:cxn modelId="{E620BD8F-4947-9A49-836F-FB5051B3F1E8}" srcId="{F6B99D81-948D-954A-B625-C4FDF9D1EAE8}" destId="{0A61718B-F92A-0E4B-A120-A7C9DD0038C9}" srcOrd="4" destOrd="0" parTransId="{FF33B043-1CD9-714D-A4C0-A9760EDA1652}" sibTransId="{DA7CB6F4-C0F7-8344-B535-E34E43F1ED36}"/>
    <dgm:cxn modelId="{4341149C-9DC6-A24C-8D77-5548539CDB87}" srcId="{F6B99D81-948D-954A-B625-C4FDF9D1EAE8}" destId="{0A039CC9-D3ED-E543-A0A6-07BDC65A0CB2}" srcOrd="0" destOrd="0" parTransId="{F43D38CC-2EAE-9D45-8801-BD2B7A25C318}" sibTransId="{664FB856-6A9F-E049-8D0A-29AF3A67E260}"/>
    <dgm:cxn modelId="{BF310EAD-D9EE-0642-8B62-DA26FD506435}" type="presOf" srcId="{664FB856-6A9F-E049-8D0A-29AF3A67E260}" destId="{01E14AEA-63AA-E44F-9F07-FEDDE3801EF0}" srcOrd="0" destOrd="0" presId="urn:microsoft.com/office/officeart/2005/8/layout/process1"/>
    <dgm:cxn modelId="{95FEBEC9-5586-5547-9D63-26723810AE82}" srcId="{F6B99D81-948D-954A-B625-C4FDF9D1EAE8}" destId="{8509DE5F-F754-6D44-B4B7-1114C7021C8C}" srcOrd="1" destOrd="0" parTransId="{5CD0D754-0EB4-C146-A747-DD4057965D56}" sibTransId="{A634F286-063F-0F48-A8ED-6369B7C5E235}"/>
    <dgm:cxn modelId="{051626CE-0F3D-1C4C-A026-08FDBFD95C7E}" type="presOf" srcId="{AD9EDF89-5E33-1047-9F3A-86603564EED9}" destId="{00F4F9BB-1B9B-FB49-AD91-BF0B5F84D76E}" srcOrd="0" destOrd="0" presId="urn:microsoft.com/office/officeart/2005/8/layout/process1"/>
    <dgm:cxn modelId="{F742B1F5-6F4F-1945-B527-47F3D4EB15CD}" srcId="{F6B99D81-948D-954A-B625-C4FDF9D1EAE8}" destId="{AD9EDF89-5E33-1047-9F3A-86603564EED9}" srcOrd="2" destOrd="0" parTransId="{F8682142-D23F-E04D-878A-5E77BE1F0E44}" sibTransId="{7A5ABFEB-A37D-B547-A747-A5E79315B085}"/>
    <dgm:cxn modelId="{F8806648-F67B-8F41-821A-DAAFDBCDD988}" type="presParOf" srcId="{DEA9448B-20F0-AE46-A33A-9B4FA07E649F}" destId="{7B85B11C-9C45-444E-B49E-9BB8181A049D}" srcOrd="0" destOrd="0" presId="urn:microsoft.com/office/officeart/2005/8/layout/process1"/>
    <dgm:cxn modelId="{D695DD05-5868-2D42-AA05-4CF2DD9FACC3}" type="presParOf" srcId="{DEA9448B-20F0-AE46-A33A-9B4FA07E649F}" destId="{01E14AEA-63AA-E44F-9F07-FEDDE3801EF0}" srcOrd="1" destOrd="0" presId="urn:microsoft.com/office/officeart/2005/8/layout/process1"/>
    <dgm:cxn modelId="{B519CCAE-2195-9C4D-A5E1-6515C88873DE}" type="presParOf" srcId="{01E14AEA-63AA-E44F-9F07-FEDDE3801EF0}" destId="{64CECD8F-2C43-EE4B-9620-30BCC913148C}" srcOrd="0" destOrd="0" presId="urn:microsoft.com/office/officeart/2005/8/layout/process1"/>
    <dgm:cxn modelId="{0DBCD63B-8654-D84F-B511-CAEE2645A528}" type="presParOf" srcId="{DEA9448B-20F0-AE46-A33A-9B4FA07E649F}" destId="{B32A309D-B01C-0145-B5D7-375071A0DCE8}" srcOrd="2" destOrd="0" presId="urn:microsoft.com/office/officeart/2005/8/layout/process1"/>
    <dgm:cxn modelId="{30770180-C0A0-614F-B038-40EA5CB33BBB}" type="presParOf" srcId="{DEA9448B-20F0-AE46-A33A-9B4FA07E649F}" destId="{FF572B03-3779-8949-8556-15188F527B53}" srcOrd="3" destOrd="0" presId="urn:microsoft.com/office/officeart/2005/8/layout/process1"/>
    <dgm:cxn modelId="{4B2FE16F-A984-124C-97C7-B32B08816D69}" type="presParOf" srcId="{FF572B03-3779-8949-8556-15188F527B53}" destId="{917390E8-34BF-CB43-B130-751A7C34187E}" srcOrd="0" destOrd="0" presId="urn:microsoft.com/office/officeart/2005/8/layout/process1"/>
    <dgm:cxn modelId="{CDD22772-9052-414D-A975-A5D4C112F8A1}" type="presParOf" srcId="{DEA9448B-20F0-AE46-A33A-9B4FA07E649F}" destId="{00F4F9BB-1B9B-FB49-AD91-BF0B5F84D76E}" srcOrd="4" destOrd="0" presId="urn:microsoft.com/office/officeart/2005/8/layout/process1"/>
    <dgm:cxn modelId="{9AE5555E-28AC-174E-8765-E4F4325C7323}" type="presParOf" srcId="{DEA9448B-20F0-AE46-A33A-9B4FA07E649F}" destId="{E809A474-CD0C-7D4D-8D9C-64933915BF16}" srcOrd="5" destOrd="0" presId="urn:microsoft.com/office/officeart/2005/8/layout/process1"/>
    <dgm:cxn modelId="{0405F697-C1AD-6C46-A7E4-82712B6A3FCB}" type="presParOf" srcId="{E809A474-CD0C-7D4D-8D9C-64933915BF16}" destId="{16EEA291-B3DB-3846-9D01-EA0E6BB28F07}" srcOrd="0" destOrd="0" presId="urn:microsoft.com/office/officeart/2005/8/layout/process1"/>
    <dgm:cxn modelId="{B62F9EA4-E700-3646-9283-C0D575D5AC14}" type="presParOf" srcId="{DEA9448B-20F0-AE46-A33A-9B4FA07E649F}" destId="{D079C67F-FB13-0142-947D-CF56F06014D1}" srcOrd="6" destOrd="0" presId="urn:microsoft.com/office/officeart/2005/8/layout/process1"/>
    <dgm:cxn modelId="{8867C44D-F00E-D848-8D84-2AE783C84783}" type="presParOf" srcId="{DEA9448B-20F0-AE46-A33A-9B4FA07E649F}" destId="{CFA5135B-058F-924A-9D3D-64DFD3F2A1BC}" srcOrd="7" destOrd="0" presId="urn:microsoft.com/office/officeart/2005/8/layout/process1"/>
    <dgm:cxn modelId="{C014E0F0-2DB1-7841-823A-B0B53C0A6849}" type="presParOf" srcId="{CFA5135B-058F-924A-9D3D-64DFD3F2A1BC}" destId="{2D1BF3DB-0B0E-674A-9F0F-C7ADF14E1037}" srcOrd="0" destOrd="0" presId="urn:microsoft.com/office/officeart/2005/8/layout/process1"/>
    <dgm:cxn modelId="{238989FE-CC5B-6643-8A89-45C395F872E2}" type="presParOf" srcId="{DEA9448B-20F0-AE46-A33A-9B4FA07E649F}" destId="{B5AF5784-CFE2-004B-8F10-D100DEF2646B}"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033CBE-3A8D-D646-BDB7-E74FDE1397DB}" type="doc">
      <dgm:prSet loTypeId="urn:microsoft.com/office/officeart/2005/8/layout/default" loCatId="list" qsTypeId="urn:microsoft.com/office/officeart/2005/8/quickstyle/simple1" qsCatId="simple" csTypeId="urn:microsoft.com/office/officeart/2005/8/colors/accent1_2" csCatId="accent1" phldr="1"/>
      <dgm:spPr/>
    </dgm:pt>
    <dgm:pt modelId="{06B8EA9C-E608-284E-85D1-13EDD32038AF}">
      <dgm:prSet phldrT="[Text]" custT="1"/>
      <dgm:spPr/>
      <dgm:t>
        <a:bodyPr/>
        <a:lstStyle/>
        <a:p>
          <a:r>
            <a:rPr lang="en-US" sz="1500" b="1" dirty="0">
              <a:latin typeface="Verdana" panose="020B0604030504040204" pitchFamily="34" charset="0"/>
              <a:ea typeface="Verdana" panose="020B0604030504040204" pitchFamily="34" charset="0"/>
            </a:rPr>
            <a:t>Healthy Smiles Ontario</a:t>
          </a:r>
        </a:p>
      </dgm:t>
    </dgm:pt>
    <dgm:pt modelId="{7B0F23FE-1768-904D-A8B0-35DB43D7902C}" type="parTrans" cxnId="{3D9C9899-AD0A-0E49-A704-91D9D0D1894F}">
      <dgm:prSet/>
      <dgm:spPr/>
      <dgm:t>
        <a:bodyPr/>
        <a:lstStyle/>
        <a:p>
          <a:endParaRPr lang="en-US" b="1"/>
        </a:p>
      </dgm:t>
    </dgm:pt>
    <dgm:pt modelId="{77B98AD5-C20F-EF41-935B-E545DF267B1D}" type="sibTrans" cxnId="{3D9C9899-AD0A-0E49-A704-91D9D0D1894F}">
      <dgm:prSet/>
      <dgm:spPr/>
      <dgm:t>
        <a:bodyPr/>
        <a:lstStyle/>
        <a:p>
          <a:endParaRPr lang="en-US" b="1"/>
        </a:p>
      </dgm:t>
    </dgm:pt>
    <dgm:pt modelId="{723E5B33-6B94-8447-9CC8-5CF8636C66AB}">
      <dgm:prSet phldrT="[Text]" custT="1"/>
      <dgm:spPr/>
      <dgm:t>
        <a:bodyPr/>
        <a:lstStyle/>
        <a:p>
          <a:r>
            <a:rPr lang="en-US" sz="1500" b="1" dirty="0">
              <a:latin typeface="Verdana" panose="020B0604030504040204" pitchFamily="34" charset="0"/>
              <a:ea typeface="Verdana" panose="020B0604030504040204" pitchFamily="34" charset="0"/>
            </a:rPr>
            <a:t>Urgent Dental Needs</a:t>
          </a:r>
        </a:p>
      </dgm:t>
    </dgm:pt>
    <dgm:pt modelId="{551535AD-8C43-4945-B864-5EC8C1FBA851}" type="parTrans" cxnId="{DA4B71A1-EB99-624E-841D-2DEC10DD376D}">
      <dgm:prSet/>
      <dgm:spPr/>
      <dgm:t>
        <a:bodyPr/>
        <a:lstStyle/>
        <a:p>
          <a:endParaRPr lang="en-US" b="1"/>
        </a:p>
      </dgm:t>
    </dgm:pt>
    <dgm:pt modelId="{B71F2F58-59AB-FD46-BD1E-AC8309596059}" type="sibTrans" cxnId="{DA4B71A1-EB99-624E-841D-2DEC10DD376D}">
      <dgm:prSet/>
      <dgm:spPr/>
      <dgm:t>
        <a:bodyPr/>
        <a:lstStyle/>
        <a:p>
          <a:endParaRPr lang="en-US" b="1"/>
        </a:p>
      </dgm:t>
    </dgm:pt>
    <dgm:pt modelId="{EF13BDC5-0A14-439B-899E-0D1DF44B9BAC}">
      <dgm:prSet phldrT="[Text]" custT="1"/>
      <dgm:spPr/>
      <dgm:t>
        <a:bodyPr/>
        <a:lstStyle/>
        <a:p>
          <a:r>
            <a:rPr lang="en-US" sz="1600" b="1" dirty="0">
              <a:latin typeface="Verdana" panose="020B0604030504040204" pitchFamily="34" charset="0"/>
              <a:ea typeface="Verdana" panose="020B0604030504040204" pitchFamily="34" charset="0"/>
            </a:rPr>
            <a:t>Senior Dental</a:t>
          </a:r>
        </a:p>
      </dgm:t>
    </dgm:pt>
    <dgm:pt modelId="{4EDEF2CB-0074-4AE0-9D40-9B763E631BD6}" type="parTrans" cxnId="{0BDE8245-6F96-44A1-BEE7-2A9C373A38ED}">
      <dgm:prSet/>
      <dgm:spPr/>
      <dgm:t>
        <a:bodyPr/>
        <a:lstStyle/>
        <a:p>
          <a:endParaRPr lang="en-US" b="1"/>
        </a:p>
      </dgm:t>
    </dgm:pt>
    <dgm:pt modelId="{CA47C820-F7EE-4ABE-9167-034726D822C5}" type="sibTrans" cxnId="{0BDE8245-6F96-44A1-BEE7-2A9C373A38ED}">
      <dgm:prSet/>
      <dgm:spPr/>
      <dgm:t>
        <a:bodyPr/>
        <a:lstStyle/>
        <a:p>
          <a:endParaRPr lang="en-US" b="1"/>
        </a:p>
      </dgm:t>
    </dgm:pt>
    <dgm:pt modelId="{8BDE64A7-FA95-4601-9094-39B0F3122DAF}">
      <dgm:prSet phldrT="[Text]" custT="1"/>
      <dgm:spPr/>
      <dgm:t>
        <a:bodyPr/>
        <a:lstStyle/>
        <a:p>
          <a:r>
            <a:rPr lang="en-US" sz="1500" b="1" dirty="0">
              <a:latin typeface="Verdana" panose="020B0604030504040204" pitchFamily="34" charset="0"/>
              <a:ea typeface="Verdana" panose="020B0604030504040204" pitchFamily="34" charset="0"/>
            </a:rPr>
            <a:t>Canada Dental Care Plan</a:t>
          </a:r>
        </a:p>
      </dgm:t>
    </dgm:pt>
    <dgm:pt modelId="{C4CE704F-780F-47BC-9A10-541011D7E712}" type="parTrans" cxnId="{47996B06-68CB-410C-BC77-C1CD4F4F1D85}">
      <dgm:prSet/>
      <dgm:spPr/>
      <dgm:t>
        <a:bodyPr/>
        <a:lstStyle/>
        <a:p>
          <a:endParaRPr lang="en-CA"/>
        </a:p>
      </dgm:t>
    </dgm:pt>
    <dgm:pt modelId="{A34154E8-1317-4A97-95AD-96DE0CEE5718}" type="sibTrans" cxnId="{47996B06-68CB-410C-BC77-C1CD4F4F1D85}">
      <dgm:prSet/>
      <dgm:spPr/>
      <dgm:t>
        <a:bodyPr/>
        <a:lstStyle/>
        <a:p>
          <a:endParaRPr lang="en-CA"/>
        </a:p>
      </dgm:t>
    </dgm:pt>
    <dgm:pt modelId="{1EFB6021-76ED-41A9-B8DF-674297759B92}">
      <dgm:prSet phldrT="[Text]" custT="1"/>
      <dgm:spPr/>
      <dgm:t>
        <a:bodyPr/>
        <a:lstStyle/>
        <a:p>
          <a:r>
            <a:rPr lang="en-US" sz="1400" b="1" dirty="0">
              <a:latin typeface="Verdana" panose="020B0604030504040204" pitchFamily="34" charset="0"/>
              <a:ea typeface="Verdana" panose="020B0604030504040204" pitchFamily="34" charset="0"/>
            </a:rPr>
            <a:t>Teeth Cleaning</a:t>
          </a:r>
          <a:endParaRPr lang="en-US" sz="1500" b="1" dirty="0">
            <a:latin typeface="Verdana" panose="020B0604030504040204" pitchFamily="34" charset="0"/>
            <a:ea typeface="Verdana" panose="020B0604030504040204" pitchFamily="34" charset="0"/>
          </a:endParaRPr>
        </a:p>
      </dgm:t>
    </dgm:pt>
    <dgm:pt modelId="{1045ED89-AE37-4CEA-8261-A17BB4933C91}" type="parTrans" cxnId="{E070B006-2C39-4B92-A803-597C58CF9871}">
      <dgm:prSet/>
      <dgm:spPr/>
      <dgm:t>
        <a:bodyPr/>
        <a:lstStyle/>
        <a:p>
          <a:endParaRPr lang="en-CA"/>
        </a:p>
      </dgm:t>
    </dgm:pt>
    <dgm:pt modelId="{3C8E6D66-B2C0-4286-ABEC-EE8B326F6FA4}" type="sibTrans" cxnId="{E070B006-2C39-4B92-A803-597C58CF9871}">
      <dgm:prSet/>
      <dgm:spPr/>
      <dgm:t>
        <a:bodyPr/>
        <a:lstStyle/>
        <a:p>
          <a:endParaRPr lang="en-CA"/>
        </a:p>
      </dgm:t>
    </dgm:pt>
    <dgm:pt modelId="{61CF5FB3-1A6C-4CBD-B03C-B681450985B0}">
      <dgm:prSet phldrT="[Text]" custT="1"/>
      <dgm:spPr/>
      <dgm:t>
        <a:bodyPr/>
        <a:lstStyle/>
        <a:p>
          <a:r>
            <a:rPr lang="en-US" sz="1500" b="1" dirty="0">
              <a:latin typeface="Verdana" panose="020B0604030504040204" pitchFamily="34" charset="0"/>
              <a:ea typeface="Verdana" panose="020B0604030504040204" pitchFamily="34" charset="0"/>
            </a:rPr>
            <a:t>Ontario Disability Support Program </a:t>
          </a:r>
        </a:p>
      </dgm:t>
    </dgm:pt>
    <dgm:pt modelId="{27FA90A2-2B97-4A58-A04F-6CE977764E4C}" type="parTrans" cxnId="{1B813149-A894-4B61-AC34-9D67CD569390}">
      <dgm:prSet/>
      <dgm:spPr/>
      <dgm:t>
        <a:bodyPr/>
        <a:lstStyle/>
        <a:p>
          <a:endParaRPr lang="en-CA"/>
        </a:p>
      </dgm:t>
    </dgm:pt>
    <dgm:pt modelId="{1F463A0A-B40B-4FB1-89CE-31559470B97F}" type="sibTrans" cxnId="{1B813149-A894-4B61-AC34-9D67CD569390}">
      <dgm:prSet/>
      <dgm:spPr/>
      <dgm:t>
        <a:bodyPr/>
        <a:lstStyle/>
        <a:p>
          <a:endParaRPr lang="en-CA"/>
        </a:p>
      </dgm:t>
    </dgm:pt>
    <dgm:pt modelId="{4B48D4C6-C75B-4D5A-9AAE-C4CB9E9DD48F}">
      <dgm:prSet phldrT="[Text]" custT="1"/>
      <dgm:spPr/>
      <dgm:t>
        <a:bodyPr/>
        <a:lstStyle/>
        <a:p>
          <a:r>
            <a:rPr lang="en-US" sz="1500" b="1" dirty="0">
              <a:latin typeface="Verdana" panose="020B0604030504040204" pitchFamily="34" charset="0"/>
              <a:ea typeface="Verdana" panose="020B0604030504040204" pitchFamily="34" charset="0"/>
            </a:rPr>
            <a:t>Ontario Works</a:t>
          </a:r>
        </a:p>
      </dgm:t>
    </dgm:pt>
    <dgm:pt modelId="{8EAD2909-80D2-4610-98BF-D73BD8761E9D}" type="parTrans" cxnId="{A1473399-396B-4E00-8AA5-5658CE958414}">
      <dgm:prSet/>
      <dgm:spPr/>
      <dgm:t>
        <a:bodyPr/>
        <a:lstStyle/>
        <a:p>
          <a:endParaRPr lang="en-CA"/>
        </a:p>
      </dgm:t>
    </dgm:pt>
    <dgm:pt modelId="{CCDF45FD-D085-4682-9EE4-EA61E027E7FB}" type="sibTrans" cxnId="{A1473399-396B-4E00-8AA5-5658CE958414}">
      <dgm:prSet/>
      <dgm:spPr/>
      <dgm:t>
        <a:bodyPr/>
        <a:lstStyle/>
        <a:p>
          <a:endParaRPr lang="en-CA"/>
        </a:p>
      </dgm:t>
    </dgm:pt>
    <dgm:pt modelId="{CAC466CF-EB63-4FF0-85D8-51566C8E0111}" type="pres">
      <dgm:prSet presAssocID="{59033CBE-3A8D-D646-BDB7-E74FDE1397DB}" presName="diagram" presStyleCnt="0">
        <dgm:presLayoutVars>
          <dgm:dir/>
          <dgm:resizeHandles val="exact"/>
        </dgm:presLayoutVars>
      </dgm:prSet>
      <dgm:spPr/>
    </dgm:pt>
    <dgm:pt modelId="{A87158CF-C3C9-4A2E-93B0-CAE22ADBD93D}" type="pres">
      <dgm:prSet presAssocID="{06B8EA9C-E608-284E-85D1-13EDD32038AF}" presName="node" presStyleLbl="node1" presStyleIdx="0" presStyleCnt="7">
        <dgm:presLayoutVars>
          <dgm:bulletEnabled val="1"/>
        </dgm:presLayoutVars>
      </dgm:prSet>
      <dgm:spPr/>
    </dgm:pt>
    <dgm:pt modelId="{1CD263A5-A617-4C44-8E94-1787E57B05D7}" type="pres">
      <dgm:prSet presAssocID="{77B98AD5-C20F-EF41-935B-E545DF267B1D}" presName="sibTrans" presStyleCnt="0"/>
      <dgm:spPr/>
    </dgm:pt>
    <dgm:pt modelId="{CA690D8C-21CD-48C1-BBE7-5E405C915D58}" type="pres">
      <dgm:prSet presAssocID="{8BDE64A7-FA95-4601-9094-39B0F3122DAF}" presName="node" presStyleLbl="node1" presStyleIdx="1" presStyleCnt="7">
        <dgm:presLayoutVars>
          <dgm:bulletEnabled val="1"/>
        </dgm:presLayoutVars>
      </dgm:prSet>
      <dgm:spPr/>
    </dgm:pt>
    <dgm:pt modelId="{1AF1C27C-BE8C-4C33-A5DA-A49DF1F868D9}" type="pres">
      <dgm:prSet presAssocID="{A34154E8-1317-4A97-95AD-96DE0CEE5718}" presName="sibTrans" presStyleCnt="0"/>
      <dgm:spPr/>
    </dgm:pt>
    <dgm:pt modelId="{A2971EAF-DC76-46BC-86A9-866F4A6ED25F}" type="pres">
      <dgm:prSet presAssocID="{4B48D4C6-C75B-4D5A-9AAE-C4CB9E9DD48F}" presName="node" presStyleLbl="node1" presStyleIdx="2" presStyleCnt="7">
        <dgm:presLayoutVars>
          <dgm:bulletEnabled val="1"/>
        </dgm:presLayoutVars>
      </dgm:prSet>
      <dgm:spPr/>
    </dgm:pt>
    <dgm:pt modelId="{7E3826B2-D47F-4F7D-A309-D8325EEDF59B}" type="pres">
      <dgm:prSet presAssocID="{CCDF45FD-D085-4682-9EE4-EA61E027E7FB}" presName="sibTrans" presStyleCnt="0"/>
      <dgm:spPr/>
    </dgm:pt>
    <dgm:pt modelId="{863D11B6-3464-4544-91AA-3F5B7A1F9492}" type="pres">
      <dgm:prSet presAssocID="{61CF5FB3-1A6C-4CBD-B03C-B681450985B0}" presName="node" presStyleLbl="node1" presStyleIdx="3" presStyleCnt="7">
        <dgm:presLayoutVars>
          <dgm:bulletEnabled val="1"/>
        </dgm:presLayoutVars>
      </dgm:prSet>
      <dgm:spPr/>
    </dgm:pt>
    <dgm:pt modelId="{5B244A12-17E8-457E-AABD-F28366744FA0}" type="pres">
      <dgm:prSet presAssocID="{1F463A0A-B40B-4FB1-89CE-31559470B97F}" presName="sibTrans" presStyleCnt="0"/>
      <dgm:spPr/>
    </dgm:pt>
    <dgm:pt modelId="{FE175589-0DE9-4820-9B46-499EE45EE68E}" type="pres">
      <dgm:prSet presAssocID="{1EFB6021-76ED-41A9-B8DF-674297759B92}" presName="node" presStyleLbl="node1" presStyleIdx="4" presStyleCnt="7">
        <dgm:presLayoutVars>
          <dgm:bulletEnabled val="1"/>
        </dgm:presLayoutVars>
      </dgm:prSet>
      <dgm:spPr/>
    </dgm:pt>
    <dgm:pt modelId="{66923778-F780-4623-9686-51C4929ACE40}" type="pres">
      <dgm:prSet presAssocID="{3C8E6D66-B2C0-4286-ABEC-EE8B326F6FA4}" presName="sibTrans" presStyleCnt="0"/>
      <dgm:spPr/>
    </dgm:pt>
    <dgm:pt modelId="{B5E37C4C-2691-47AC-BBFE-790B665E9DEF}" type="pres">
      <dgm:prSet presAssocID="{EF13BDC5-0A14-439B-899E-0D1DF44B9BAC}" presName="node" presStyleLbl="node1" presStyleIdx="5" presStyleCnt="7">
        <dgm:presLayoutVars>
          <dgm:bulletEnabled val="1"/>
        </dgm:presLayoutVars>
      </dgm:prSet>
      <dgm:spPr/>
    </dgm:pt>
    <dgm:pt modelId="{4BD59AE2-50FD-4109-BD77-C05A01357635}" type="pres">
      <dgm:prSet presAssocID="{CA47C820-F7EE-4ABE-9167-034726D822C5}" presName="sibTrans" presStyleCnt="0"/>
      <dgm:spPr/>
    </dgm:pt>
    <dgm:pt modelId="{A365D966-B5B2-4993-BE0A-E9B1C52BA27F}" type="pres">
      <dgm:prSet presAssocID="{723E5B33-6B94-8447-9CC8-5CF8636C66AB}" presName="node" presStyleLbl="node1" presStyleIdx="6" presStyleCnt="7">
        <dgm:presLayoutVars>
          <dgm:bulletEnabled val="1"/>
        </dgm:presLayoutVars>
      </dgm:prSet>
      <dgm:spPr/>
    </dgm:pt>
  </dgm:ptLst>
  <dgm:cxnLst>
    <dgm:cxn modelId="{47996B06-68CB-410C-BC77-C1CD4F4F1D85}" srcId="{59033CBE-3A8D-D646-BDB7-E74FDE1397DB}" destId="{8BDE64A7-FA95-4601-9094-39B0F3122DAF}" srcOrd="1" destOrd="0" parTransId="{C4CE704F-780F-47BC-9A10-541011D7E712}" sibTransId="{A34154E8-1317-4A97-95AD-96DE0CEE5718}"/>
    <dgm:cxn modelId="{E070B006-2C39-4B92-A803-597C58CF9871}" srcId="{59033CBE-3A8D-D646-BDB7-E74FDE1397DB}" destId="{1EFB6021-76ED-41A9-B8DF-674297759B92}" srcOrd="4" destOrd="0" parTransId="{1045ED89-AE37-4CEA-8261-A17BB4933C91}" sibTransId="{3C8E6D66-B2C0-4286-ABEC-EE8B326F6FA4}"/>
    <dgm:cxn modelId="{91AF9B08-EB35-4625-9326-63540B1668DE}" type="presOf" srcId="{4B48D4C6-C75B-4D5A-9AAE-C4CB9E9DD48F}" destId="{A2971EAF-DC76-46BC-86A9-866F4A6ED25F}" srcOrd="0" destOrd="0" presId="urn:microsoft.com/office/officeart/2005/8/layout/default"/>
    <dgm:cxn modelId="{0A50DE3A-D3F5-44A4-80BD-8D092AFB8E13}" type="presOf" srcId="{8BDE64A7-FA95-4601-9094-39B0F3122DAF}" destId="{CA690D8C-21CD-48C1-BBE7-5E405C915D58}" srcOrd="0" destOrd="0" presId="urn:microsoft.com/office/officeart/2005/8/layout/default"/>
    <dgm:cxn modelId="{F9D6ED3D-7465-4729-ABB9-49881A6BEAEC}" type="presOf" srcId="{EF13BDC5-0A14-439B-899E-0D1DF44B9BAC}" destId="{B5E37C4C-2691-47AC-BBFE-790B665E9DEF}" srcOrd="0" destOrd="0" presId="urn:microsoft.com/office/officeart/2005/8/layout/default"/>
    <dgm:cxn modelId="{0BDE8245-6F96-44A1-BEE7-2A9C373A38ED}" srcId="{59033CBE-3A8D-D646-BDB7-E74FDE1397DB}" destId="{EF13BDC5-0A14-439B-899E-0D1DF44B9BAC}" srcOrd="5" destOrd="0" parTransId="{4EDEF2CB-0074-4AE0-9D40-9B763E631BD6}" sibTransId="{CA47C820-F7EE-4ABE-9167-034726D822C5}"/>
    <dgm:cxn modelId="{1B813149-A894-4B61-AC34-9D67CD569390}" srcId="{59033CBE-3A8D-D646-BDB7-E74FDE1397DB}" destId="{61CF5FB3-1A6C-4CBD-B03C-B681450985B0}" srcOrd="3" destOrd="0" parTransId="{27FA90A2-2B97-4A58-A04F-6CE977764E4C}" sibTransId="{1F463A0A-B40B-4FB1-89CE-31559470B97F}"/>
    <dgm:cxn modelId="{A1473399-396B-4E00-8AA5-5658CE958414}" srcId="{59033CBE-3A8D-D646-BDB7-E74FDE1397DB}" destId="{4B48D4C6-C75B-4D5A-9AAE-C4CB9E9DD48F}" srcOrd="2" destOrd="0" parTransId="{8EAD2909-80D2-4610-98BF-D73BD8761E9D}" sibTransId="{CCDF45FD-D085-4682-9EE4-EA61E027E7FB}"/>
    <dgm:cxn modelId="{3D9C9899-AD0A-0E49-A704-91D9D0D1894F}" srcId="{59033CBE-3A8D-D646-BDB7-E74FDE1397DB}" destId="{06B8EA9C-E608-284E-85D1-13EDD32038AF}" srcOrd="0" destOrd="0" parTransId="{7B0F23FE-1768-904D-A8B0-35DB43D7902C}" sibTransId="{77B98AD5-C20F-EF41-935B-E545DF267B1D}"/>
    <dgm:cxn modelId="{DA4B71A1-EB99-624E-841D-2DEC10DD376D}" srcId="{59033CBE-3A8D-D646-BDB7-E74FDE1397DB}" destId="{723E5B33-6B94-8447-9CC8-5CF8636C66AB}" srcOrd="6" destOrd="0" parTransId="{551535AD-8C43-4945-B864-5EC8C1FBA851}" sibTransId="{B71F2F58-59AB-FD46-BD1E-AC8309596059}"/>
    <dgm:cxn modelId="{BA5625A7-F35C-41C7-A3DD-B8AB37E5F707}" type="presOf" srcId="{59033CBE-3A8D-D646-BDB7-E74FDE1397DB}" destId="{CAC466CF-EB63-4FF0-85D8-51566C8E0111}" srcOrd="0" destOrd="0" presId="urn:microsoft.com/office/officeart/2005/8/layout/default"/>
    <dgm:cxn modelId="{6701D1AC-49EC-48CF-92BE-9BADBA06EACF}" type="presOf" srcId="{06B8EA9C-E608-284E-85D1-13EDD32038AF}" destId="{A87158CF-C3C9-4A2E-93B0-CAE22ADBD93D}" srcOrd="0" destOrd="0" presId="urn:microsoft.com/office/officeart/2005/8/layout/default"/>
    <dgm:cxn modelId="{E6C68FCD-D774-47D8-8565-A23A397C0999}" type="presOf" srcId="{1EFB6021-76ED-41A9-B8DF-674297759B92}" destId="{FE175589-0DE9-4820-9B46-499EE45EE68E}" srcOrd="0" destOrd="0" presId="urn:microsoft.com/office/officeart/2005/8/layout/default"/>
    <dgm:cxn modelId="{87146ACF-5BA5-4894-975E-A5A515887E60}" type="presOf" srcId="{61CF5FB3-1A6C-4CBD-B03C-B681450985B0}" destId="{863D11B6-3464-4544-91AA-3F5B7A1F9492}" srcOrd="0" destOrd="0" presId="urn:microsoft.com/office/officeart/2005/8/layout/default"/>
    <dgm:cxn modelId="{CF3F6AED-546F-4D7D-A902-C73E6BBEF359}" type="presOf" srcId="{723E5B33-6B94-8447-9CC8-5CF8636C66AB}" destId="{A365D966-B5B2-4993-BE0A-E9B1C52BA27F}" srcOrd="0" destOrd="0" presId="urn:microsoft.com/office/officeart/2005/8/layout/default"/>
    <dgm:cxn modelId="{D42F7CAA-645B-465D-A8DF-C8C791D92100}" type="presParOf" srcId="{CAC466CF-EB63-4FF0-85D8-51566C8E0111}" destId="{A87158CF-C3C9-4A2E-93B0-CAE22ADBD93D}" srcOrd="0" destOrd="0" presId="urn:microsoft.com/office/officeart/2005/8/layout/default"/>
    <dgm:cxn modelId="{510F97A9-DBE1-46F5-9488-0D33669D31A4}" type="presParOf" srcId="{CAC466CF-EB63-4FF0-85D8-51566C8E0111}" destId="{1CD263A5-A617-4C44-8E94-1787E57B05D7}" srcOrd="1" destOrd="0" presId="urn:microsoft.com/office/officeart/2005/8/layout/default"/>
    <dgm:cxn modelId="{77E6549B-15DC-471B-8D40-E81F31EA5AD0}" type="presParOf" srcId="{CAC466CF-EB63-4FF0-85D8-51566C8E0111}" destId="{CA690D8C-21CD-48C1-BBE7-5E405C915D58}" srcOrd="2" destOrd="0" presId="urn:microsoft.com/office/officeart/2005/8/layout/default"/>
    <dgm:cxn modelId="{BF4C1DD7-0E1F-4FE7-B608-175015931902}" type="presParOf" srcId="{CAC466CF-EB63-4FF0-85D8-51566C8E0111}" destId="{1AF1C27C-BE8C-4C33-A5DA-A49DF1F868D9}" srcOrd="3" destOrd="0" presId="urn:microsoft.com/office/officeart/2005/8/layout/default"/>
    <dgm:cxn modelId="{876522C4-2784-42EF-B4E1-653CDD38950D}" type="presParOf" srcId="{CAC466CF-EB63-4FF0-85D8-51566C8E0111}" destId="{A2971EAF-DC76-46BC-86A9-866F4A6ED25F}" srcOrd="4" destOrd="0" presId="urn:microsoft.com/office/officeart/2005/8/layout/default"/>
    <dgm:cxn modelId="{F2C91E60-9B70-488E-8565-9326EE2B09CB}" type="presParOf" srcId="{CAC466CF-EB63-4FF0-85D8-51566C8E0111}" destId="{7E3826B2-D47F-4F7D-A309-D8325EEDF59B}" srcOrd="5" destOrd="0" presId="urn:microsoft.com/office/officeart/2005/8/layout/default"/>
    <dgm:cxn modelId="{1C001746-5C64-4F4C-8416-1B695B82AAB4}" type="presParOf" srcId="{CAC466CF-EB63-4FF0-85D8-51566C8E0111}" destId="{863D11B6-3464-4544-91AA-3F5B7A1F9492}" srcOrd="6" destOrd="0" presId="urn:microsoft.com/office/officeart/2005/8/layout/default"/>
    <dgm:cxn modelId="{2526CD97-2777-4EA6-BD7D-4D6D08401C0F}" type="presParOf" srcId="{CAC466CF-EB63-4FF0-85D8-51566C8E0111}" destId="{5B244A12-17E8-457E-AABD-F28366744FA0}" srcOrd="7" destOrd="0" presId="urn:microsoft.com/office/officeart/2005/8/layout/default"/>
    <dgm:cxn modelId="{F7ABFA16-2F28-4396-8310-2833CEC9CC17}" type="presParOf" srcId="{CAC466CF-EB63-4FF0-85D8-51566C8E0111}" destId="{FE175589-0DE9-4820-9B46-499EE45EE68E}" srcOrd="8" destOrd="0" presId="urn:microsoft.com/office/officeart/2005/8/layout/default"/>
    <dgm:cxn modelId="{79F1BC5C-8BAF-4CA4-BD7F-145AEF6212A5}" type="presParOf" srcId="{CAC466CF-EB63-4FF0-85D8-51566C8E0111}" destId="{66923778-F780-4623-9686-51C4929ACE40}" srcOrd="9" destOrd="0" presId="urn:microsoft.com/office/officeart/2005/8/layout/default"/>
    <dgm:cxn modelId="{045828BA-4553-4BD4-8564-9598DEBD57EE}" type="presParOf" srcId="{CAC466CF-EB63-4FF0-85D8-51566C8E0111}" destId="{B5E37C4C-2691-47AC-BBFE-790B665E9DEF}" srcOrd="10" destOrd="0" presId="urn:microsoft.com/office/officeart/2005/8/layout/default"/>
    <dgm:cxn modelId="{191FBDEA-8EBC-4D33-B95D-48CB0BE6A8C3}" type="presParOf" srcId="{CAC466CF-EB63-4FF0-85D8-51566C8E0111}" destId="{4BD59AE2-50FD-4109-BD77-C05A01357635}" srcOrd="11" destOrd="0" presId="urn:microsoft.com/office/officeart/2005/8/layout/default"/>
    <dgm:cxn modelId="{F1F73424-E8AC-4B0B-9C50-915D7B1260A4}" type="presParOf" srcId="{CAC466CF-EB63-4FF0-85D8-51566C8E0111}" destId="{A365D966-B5B2-4993-BE0A-E9B1C52BA27F}"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85B11C-9C45-444E-B49E-9BB8181A049D}">
      <dsp:nvSpPr>
        <dsp:cNvPr id="0" name=""/>
        <dsp:cNvSpPr/>
      </dsp:nvSpPr>
      <dsp:spPr>
        <a:xfrm>
          <a:off x="4112" y="1888927"/>
          <a:ext cx="1274847" cy="764908"/>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Need</a:t>
          </a:r>
        </a:p>
      </dsp:txBody>
      <dsp:txXfrm>
        <a:off x="26515" y="1911330"/>
        <a:ext cx="1230041" cy="720102"/>
      </dsp:txXfrm>
    </dsp:sp>
    <dsp:sp modelId="{01E14AEA-63AA-E44F-9F07-FEDDE3801EF0}">
      <dsp:nvSpPr>
        <dsp:cNvPr id="0" name=""/>
        <dsp:cNvSpPr/>
      </dsp:nvSpPr>
      <dsp:spPr>
        <a:xfrm>
          <a:off x="1406444" y="2113300"/>
          <a:ext cx="270267" cy="316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406444" y="2176532"/>
        <a:ext cx="189187" cy="189698"/>
      </dsp:txXfrm>
    </dsp:sp>
    <dsp:sp modelId="{B32A309D-B01C-0145-B5D7-375071A0DCE8}">
      <dsp:nvSpPr>
        <dsp:cNvPr id="0" name=""/>
        <dsp:cNvSpPr/>
      </dsp:nvSpPr>
      <dsp:spPr>
        <a:xfrm>
          <a:off x="1788898" y="1888927"/>
          <a:ext cx="1274847" cy="764908"/>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Pilot</a:t>
          </a:r>
        </a:p>
      </dsp:txBody>
      <dsp:txXfrm>
        <a:off x="1811301" y="1911330"/>
        <a:ext cx="1230041" cy="720102"/>
      </dsp:txXfrm>
    </dsp:sp>
    <dsp:sp modelId="{FF572B03-3779-8949-8556-15188F527B53}">
      <dsp:nvSpPr>
        <dsp:cNvPr id="0" name=""/>
        <dsp:cNvSpPr/>
      </dsp:nvSpPr>
      <dsp:spPr>
        <a:xfrm>
          <a:off x="3191230" y="2113300"/>
          <a:ext cx="270267" cy="316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3191230" y="2176532"/>
        <a:ext cx="189187" cy="189698"/>
      </dsp:txXfrm>
    </dsp:sp>
    <dsp:sp modelId="{00F4F9BB-1B9B-FB49-AD91-BF0B5F84D76E}">
      <dsp:nvSpPr>
        <dsp:cNvPr id="0" name=""/>
        <dsp:cNvSpPr/>
      </dsp:nvSpPr>
      <dsp:spPr>
        <a:xfrm>
          <a:off x="3573684" y="1888927"/>
          <a:ext cx="1274847" cy="764908"/>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Expansion</a:t>
          </a:r>
        </a:p>
      </dsp:txBody>
      <dsp:txXfrm>
        <a:off x="3596087" y="1911330"/>
        <a:ext cx="1230041" cy="720102"/>
      </dsp:txXfrm>
    </dsp:sp>
    <dsp:sp modelId="{E809A474-CD0C-7D4D-8D9C-64933915BF16}">
      <dsp:nvSpPr>
        <dsp:cNvPr id="0" name=""/>
        <dsp:cNvSpPr/>
      </dsp:nvSpPr>
      <dsp:spPr>
        <a:xfrm>
          <a:off x="4976016" y="2113300"/>
          <a:ext cx="270267" cy="316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4976016" y="2176532"/>
        <a:ext cx="189187" cy="189698"/>
      </dsp:txXfrm>
    </dsp:sp>
    <dsp:sp modelId="{D079C67F-FB13-0142-947D-CF56F06014D1}">
      <dsp:nvSpPr>
        <dsp:cNvPr id="0" name=""/>
        <dsp:cNvSpPr/>
      </dsp:nvSpPr>
      <dsp:spPr>
        <a:xfrm>
          <a:off x="5358471" y="1888927"/>
          <a:ext cx="1274847" cy="764908"/>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Toolkit</a:t>
          </a:r>
        </a:p>
      </dsp:txBody>
      <dsp:txXfrm>
        <a:off x="5380874" y="1911330"/>
        <a:ext cx="1230041" cy="720102"/>
      </dsp:txXfrm>
    </dsp:sp>
    <dsp:sp modelId="{CFA5135B-058F-924A-9D3D-64DFD3F2A1BC}">
      <dsp:nvSpPr>
        <dsp:cNvPr id="0" name=""/>
        <dsp:cNvSpPr/>
      </dsp:nvSpPr>
      <dsp:spPr>
        <a:xfrm>
          <a:off x="6760803" y="2113300"/>
          <a:ext cx="270267" cy="316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6760803" y="2176532"/>
        <a:ext cx="189187" cy="189698"/>
      </dsp:txXfrm>
    </dsp:sp>
    <dsp:sp modelId="{B5AF5784-CFE2-004B-8F10-D100DEF2646B}">
      <dsp:nvSpPr>
        <dsp:cNvPr id="0" name=""/>
        <dsp:cNvSpPr/>
      </dsp:nvSpPr>
      <dsp:spPr>
        <a:xfrm>
          <a:off x="7143257" y="1888927"/>
          <a:ext cx="1274847" cy="764908"/>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Coaching</a:t>
          </a:r>
        </a:p>
      </dsp:txBody>
      <dsp:txXfrm>
        <a:off x="7165660" y="1911330"/>
        <a:ext cx="1230041" cy="7201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158CF-C3C9-4A2E-93B0-CAE22ADBD93D}">
      <dsp:nvSpPr>
        <dsp:cNvPr id="0" name=""/>
        <dsp:cNvSpPr/>
      </dsp:nvSpPr>
      <dsp:spPr>
        <a:xfrm>
          <a:off x="0" y="524888"/>
          <a:ext cx="1673678" cy="10042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Verdana" panose="020B0604030504040204" pitchFamily="34" charset="0"/>
              <a:ea typeface="Verdana" panose="020B0604030504040204" pitchFamily="34" charset="0"/>
            </a:rPr>
            <a:t>Healthy Smiles Ontario</a:t>
          </a:r>
        </a:p>
      </dsp:txBody>
      <dsp:txXfrm>
        <a:off x="0" y="524888"/>
        <a:ext cx="1673678" cy="1004207"/>
      </dsp:txXfrm>
    </dsp:sp>
    <dsp:sp modelId="{CA690D8C-21CD-48C1-BBE7-5E405C915D58}">
      <dsp:nvSpPr>
        <dsp:cNvPr id="0" name=""/>
        <dsp:cNvSpPr/>
      </dsp:nvSpPr>
      <dsp:spPr>
        <a:xfrm>
          <a:off x="1841046" y="524888"/>
          <a:ext cx="1673678" cy="10042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Verdana" panose="020B0604030504040204" pitchFamily="34" charset="0"/>
              <a:ea typeface="Verdana" panose="020B0604030504040204" pitchFamily="34" charset="0"/>
            </a:rPr>
            <a:t>Canada Dental Care Plan</a:t>
          </a:r>
        </a:p>
      </dsp:txBody>
      <dsp:txXfrm>
        <a:off x="1841046" y="524888"/>
        <a:ext cx="1673678" cy="1004207"/>
      </dsp:txXfrm>
    </dsp:sp>
    <dsp:sp modelId="{A2971EAF-DC76-46BC-86A9-866F4A6ED25F}">
      <dsp:nvSpPr>
        <dsp:cNvPr id="0" name=""/>
        <dsp:cNvSpPr/>
      </dsp:nvSpPr>
      <dsp:spPr>
        <a:xfrm>
          <a:off x="3682092" y="524888"/>
          <a:ext cx="1673678" cy="10042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Verdana" panose="020B0604030504040204" pitchFamily="34" charset="0"/>
              <a:ea typeface="Verdana" panose="020B0604030504040204" pitchFamily="34" charset="0"/>
            </a:rPr>
            <a:t>Ontario Works</a:t>
          </a:r>
        </a:p>
      </dsp:txBody>
      <dsp:txXfrm>
        <a:off x="3682092" y="524888"/>
        <a:ext cx="1673678" cy="1004207"/>
      </dsp:txXfrm>
    </dsp:sp>
    <dsp:sp modelId="{863D11B6-3464-4544-91AA-3F5B7A1F9492}">
      <dsp:nvSpPr>
        <dsp:cNvPr id="0" name=""/>
        <dsp:cNvSpPr/>
      </dsp:nvSpPr>
      <dsp:spPr>
        <a:xfrm>
          <a:off x="0" y="1696462"/>
          <a:ext cx="1673678" cy="10042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Verdana" panose="020B0604030504040204" pitchFamily="34" charset="0"/>
              <a:ea typeface="Verdana" panose="020B0604030504040204" pitchFamily="34" charset="0"/>
            </a:rPr>
            <a:t>Ontario Disability Support Program </a:t>
          </a:r>
        </a:p>
      </dsp:txBody>
      <dsp:txXfrm>
        <a:off x="0" y="1696462"/>
        <a:ext cx="1673678" cy="1004207"/>
      </dsp:txXfrm>
    </dsp:sp>
    <dsp:sp modelId="{FE175589-0DE9-4820-9B46-499EE45EE68E}">
      <dsp:nvSpPr>
        <dsp:cNvPr id="0" name=""/>
        <dsp:cNvSpPr/>
      </dsp:nvSpPr>
      <dsp:spPr>
        <a:xfrm>
          <a:off x="1841046" y="1696462"/>
          <a:ext cx="1673678" cy="10042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Verdana" panose="020B0604030504040204" pitchFamily="34" charset="0"/>
              <a:ea typeface="Verdana" panose="020B0604030504040204" pitchFamily="34" charset="0"/>
            </a:rPr>
            <a:t>Teeth Cleaning</a:t>
          </a:r>
          <a:endParaRPr lang="en-US" sz="1500" b="1" kern="1200" dirty="0">
            <a:latin typeface="Verdana" panose="020B0604030504040204" pitchFamily="34" charset="0"/>
            <a:ea typeface="Verdana" panose="020B0604030504040204" pitchFamily="34" charset="0"/>
          </a:endParaRPr>
        </a:p>
      </dsp:txBody>
      <dsp:txXfrm>
        <a:off x="1841046" y="1696462"/>
        <a:ext cx="1673678" cy="1004207"/>
      </dsp:txXfrm>
    </dsp:sp>
    <dsp:sp modelId="{B5E37C4C-2691-47AC-BBFE-790B665E9DEF}">
      <dsp:nvSpPr>
        <dsp:cNvPr id="0" name=""/>
        <dsp:cNvSpPr/>
      </dsp:nvSpPr>
      <dsp:spPr>
        <a:xfrm>
          <a:off x="3682092" y="1696462"/>
          <a:ext cx="1673678" cy="10042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Verdana" panose="020B0604030504040204" pitchFamily="34" charset="0"/>
              <a:ea typeface="Verdana" panose="020B0604030504040204" pitchFamily="34" charset="0"/>
            </a:rPr>
            <a:t>Senior Dental</a:t>
          </a:r>
        </a:p>
      </dsp:txBody>
      <dsp:txXfrm>
        <a:off x="3682092" y="1696462"/>
        <a:ext cx="1673678" cy="1004207"/>
      </dsp:txXfrm>
    </dsp:sp>
    <dsp:sp modelId="{A365D966-B5B2-4993-BE0A-E9B1C52BA27F}">
      <dsp:nvSpPr>
        <dsp:cNvPr id="0" name=""/>
        <dsp:cNvSpPr/>
      </dsp:nvSpPr>
      <dsp:spPr>
        <a:xfrm>
          <a:off x="1841046" y="2868037"/>
          <a:ext cx="1673678" cy="10042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Verdana" panose="020B0604030504040204" pitchFamily="34" charset="0"/>
              <a:ea typeface="Verdana" panose="020B0604030504040204" pitchFamily="34" charset="0"/>
            </a:rPr>
            <a:t>Urgent Dental Needs</a:t>
          </a:r>
        </a:p>
      </dsp:txBody>
      <dsp:txXfrm>
        <a:off x="1841046" y="2868037"/>
        <a:ext cx="1673678" cy="100420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C90D5C-8165-1842-9494-5BA171BA88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86340F0-1B63-0B4E-A235-5CDBC0FA758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D18EF2-BC3C-AD4E-BACC-19D5F6676597}" type="datetimeFigureOut">
              <a:rPr lang="en-US" smtClean="0"/>
              <a:t>5/12/2025</a:t>
            </a:fld>
            <a:endParaRPr lang="en-US" dirty="0"/>
          </a:p>
        </p:txBody>
      </p:sp>
      <p:sp>
        <p:nvSpPr>
          <p:cNvPr id="4" name="Footer Placeholder 3">
            <a:extLst>
              <a:ext uri="{FF2B5EF4-FFF2-40B4-BE49-F238E27FC236}">
                <a16:creationId xmlns:a16="http://schemas.microsoft.com/office/drawing/2014/main" id="{5B688464-447B-F449-A855-734A575920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69E7277-3D31-A14C-9FE8-74B4F9C56CC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27D9A2-B1B5-E64C-B759-467D09D3AC6D}" type="slidenum">
              <a:rPr lang="en-US" smtClean="0"/>
              <a:t>‹#›</a:t>
            </a:fld>
            <a:endParaRPr lang="en-US" dirty="0"/>
          </a:p>
        </p:txBody>
      </p:sp>
    </p:spTree>
    <p:extLst>
      <p:ext uri="{BB962C8B-B14F-4D97-AF65-F5344CB8AC3E}">
        <p14:creationId xmlns:p14="http://schemas.microsoft.com/office/powerpoint/2010/main" val="377050557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25T20:09:46.051"/>
    </inkml:context>
    <inkml:brush xml:id="br0">
      <inkml:brushProperty name="width" value="0.1" units="cm"/>
      <inkml:brushProperty name="height" value="0.1" units="cm"/>
      <inkml:brushProperty name="color" value="#FFC114"/>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5T01:01:07.133"/>
    </inkml:context>
    <inkml:brush xml:id="br0">
      <inkml:brushProperty name="width" value="0.1" units="cm"/>
      <inkml:brushProperty name="height" value="0.1" units="cm"/>
      <inkml:brushProperty name="color" value="#FFC114"/>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25T20:42:36.324"/>
    </inkml:context>
    <inkml:brush xml:id="br0">
      <inkml:brushProperty name="width" value="0.1" units="cm"/>
      <inkml:brushProperty name="height" value="0.1" units="cm"/>
      <inkml:brushProperty name="color" value="#FFC114"/>
    </inkml:brush>
  </inkml:definitions>
  <inkml:trace contextRef="#ctx0" brushRef="#br0">0 1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5T18:32:37.355"/>
    </inkml:context>
    <inkml:brush xml:id="br0">
      <inkml:brushProperty name="width" value="0.1" units="cm"/>
      <inkml:brushProperty name="height" value="0.1" units="cm"/>
      <inkml:brushProperty name="color" value="#E71224"/>
    </inkml:brush>
  </inkml:definitions>
  <inkml:trace contextRef="#ctx0" brushRef="#br0">0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5T18:32:37.356"/>
    </inkml:context>
    <inkml:brush xml:id="br0">
      <inkml:brushProperty name="width" value="0.1" units="cm"/>
      <inkml:brushProperty name="height" value="0.1" units="cm"/>
      <inkml:brushProperty name="color" value="#E71224"/>
    </inkml:brush>
  </inkml:definitions>
  <inkml:trace contextRef="#ctx0" brushRef="#br0">0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5-25T17:48:09.24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D6946-6AA7-4FE0-BDEB-478D1BEDD8E7}" type="datetimeFigureOut">
              <a:rPr lang="en-US" smtClean="0"/>
              <a:t>5/12/2025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B184BF-3510-4812-BB2D-DE8D4AADD32B}" type="slidenum">
              <a:rPr lang="en-US" smtClean="0"/>
              <a:t>‹#›</a:t>
            </a:fld>
            <a:endParaRPr lang="en-US" dirty="0"/>
          </a:p>
        </p:txBody>
      </p:sp>
    </p:spTree>
    <p:extLst>
      <p:ext uri="{BB962C8B-B14F-4D97-AF65-F5344CB8AC3E}">
        <p14:creationId xmlns:p14="http://schemas.microsoft.com/office/powerpoint/2010/main" val="15239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image" Target="../media/image41.png"/></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My name is Linda Alexander.  I am a Vincentian from Mary Mother of God Conference in Oakville,  part of the Halton Particular Council (which includes Oakville, Burlington and Milton), a member of the Ontario Rejuvenation team and lead a National project, called Seeds of Hope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have been a Vincentian since 2010,  so in my 15</a:t>
            </a:r>
            <a:r>
              <a:rPr lang="en-US" sz="1800" kern="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year of service.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Today I will share our HPC journey of stretching our roles past transactional charity towards relational ministry, bringing our neighbours and their precious children hope and opportunities for a healthier and more sustainable future.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will learn how to mature our roles as Informed Navigators, referring and connecting and walking alongside our neighbours in need to programs under the 3 pillars of Health, Education and Wellness (HEW).</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can be the link from awareness to access.   First the member is aware, then we can make our neighbour aware, and most importantly we can walk alongside them to access.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Would love for you to introduce yourself, where you are located and how many years you have been a Vincentian.</a:t>
            </a:r>
            <a:endParaRPr lang="en-US" sz="1800" dirty="0">
              <a:effectLst/>
              <a:latin typeface="Times New Roman" panose="02020603050405020304" pitchFamily="18" charset="0"/>
              <a:ea typeface="Times New Roman" panose="02020603050405020304" pitchFamily="18" charset="0"/>
            </a:endParaRPr>
          </a:p>
          <a:p>
            <a:endParaRPr lang="en-US" dirty="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0224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a visual of how HPC is working to help in all possible ways.  And to keep stretching the work we do.  With each level,  we are going deeper in how we are able to assist.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the luxury of bandwidth a member of Society of Saint Vincent de Paul can become informed and be a voice for those whose bandwidth has become so restricted by the iron cage of poverty.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each of the many problems that are faced there are programs, opportunities, resources out there.  Once we are aware, we can make the neighbour aware but we don’t stop there.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make sure they are connected and are able to see it through even if SSVP contributes financially to ensure the outcome.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we have built up our confidence we can share what we know.  The learning will always continue and we must be willing to absorb and adapt and find out more if required.  We see a need, we respond to a need. We accompany.</a:t>
            </a:r>
            <a:endParaRPr lang="en-US" sz="1800" dirty="0">
              <a:effectLst/>
              <a:latin typeface="Times New Roman" panose="02020603050405020304" pitchFamily="18" charset="0"/>
              <a:ea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FA3477-BDD0-4003-AF07-FBFF93E2AC37}"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657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have found active projects to be a means to helps families better and to attract new members  who wish to use their skills to make a difference.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We have incubated a number of social justice projects at our conference at MMOG</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projects have followed a trajectory of spreading throughout Halton,  to Ontario region and then to National</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have invested time in creating toolkits so we can capture our lessons learned over the last 10 years and so the toolkits can be used for training purposes.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lot of the heavy lifting has been done.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foundation is in place.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coaching and support available.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 path that has been created that you can step into.</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social justice projects are serving as effective engagement vehicles for new members.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And the projects are serving for effective engagement and retention vehicles.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Active conferences are attractive conferences.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993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is a visual index of the various programs,  opportunities and services we are aware of and that we can assist the families in getting access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are encouraging everyone to develop their own resource activation strategy/rhythm.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 will share our strategy.   As part of the new family welcome visit, we include a copy of the key resource information sheets.   We send a follow up email outlining the resources, with a brief explanation of the services, a link to the website,  the phone number.   Then they can save the email and keep referring to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Our home visits and food box events always have a resource focus.   At our food box event,  we have a resource table.  We always showcase 1 or 2 resources per event.  We have a wellness call team in place and they will reinforce the resources that were recently showcased.  Repetition and dialogue will help increase the access to the resources.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 Halton we participate monthly in a meeting with a large group of service providers in the community that is organized by a Social Worker with the Halton Region Police Services Community Mobilization Bureau.  Participants are Halton Community Legal services, Halton Healthcare,  social workers from both school boards and many more organizations.</a:t>
            </a:r>
          </a:p>
          <a:p>
            <a:pPr>
              <a:lnSpc>
                <a:spcPct val="107000"/>
              </a:lnSpc>
              <a:spcAft>
                <a:spcPts val="800"/>
              </a:spcAft>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Find a similar collaborative body in your community and join it. The relationships, connections and information you will receive are invaluable on getting as informed as possible.   The more informed your team is the more they will be able to assist.  </a:t>
            </a: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1ACD61D4-2755-E245-A9AB-E58B4DA088E2}"/>
                  </a:ext>
                </a:extLst>
              </p14:cNvPr>
              <p14:cNvContentPartPr/>
              <p14:nvPr/>
            </p14:nvContentPartPr>
            <p14:xfrm>
              <a:off x="300180" y="3216600"/>
              <a:ext cx="360" cy="360"/>
            </p14:xfrm>
          </p:contentPart>
        </mc:Choice>
        <mc:Fallback xmlns="">
          <p:pic>
            <p:nvPicPr>
              <p:cNvPr id="8" name="Ink 7">
                <a:extLst>
                  <a:ext uri="{FF2B5EF4-FFF2-40B4-BE49-F238E27FC236}">
                    <a16:creationId xmlns:a16="http://schemas.microsoft.com/office/drawing/2014/main" id="{1ACD61D4-2755-E245-A9AB-E58B4DA088E2}"/>
                  </a:ext>
                </a:extLst>
              </p:cNvPr>
              <p:cNvPicPr/>
              <p:nvPr/>
            </p:nvPicPr>
            <p:blipFill>
              <a:blip r:embed="rId4"/>
              <a:stretch>
                <a:fillRect/>
              </a:stretch>
            </p:blipFill>
            <p:spPr>
              <a:xfrm>
                <a:off x="282180" y="3198960"/>
                <a:ext cx="36000" cy="36000"/>
              </a:xfrm>
              <a:prstGeom prst="rect">
                <a:avLst/>
              </a:prstGeom>
            </p:spPr>
          </p:pic>
        </mc:Fallback>
      </mc:AlternateContent>
    </p:spTree>
    <p:extLst>
      <p:ext uri="{BB962C8B-B14F-4D97-AF65-F5344CB8AC3E}">
        <p14:creationId xmlns:p14="http://schemas.microsoft.com/office/powerpoint/2010/main" val="755609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506538"/>
            <a:ext cx="5422900" cy="4068762"/>
          </a:xfrm>
        </p:spPr>
      </p:sp>
      <p:sp>
        <p:nvSpPr>
          <p:cNvPr id="3" name="Notes Placeholder 2"/>
          <p:cNvSpPr>
            <a:spLocks noGrp="1"/>
          </p:cNvSpPr>
          <p:nvPr>
            <p:ph type="body" idx="1"/>
          </p:nvPr>
        </p:nvSpPr>
        <p:spPr/>
        <p:txBody>
          <a:bodyPr/>
          <a:lstStyle/>
          <a:p>
            <a:r>
              <a:rPr lang="en-US" dirty="0"/>
              <a:t>The following slides include strategies to activate the role of Informed Navigators</a:t>
            </a:r>
          </a:p>
          <a:p>
            <a:endParaRPr lang="en-US" dirty="0"/>
          </a:p>
          <a:p>
            <a:r>
              <a:rPr lang="en-US" dirty="0"/>
              <a:t>It includes tips on how to share resources with the members and how to share them with the neighbours</a:t>
            </a:r>
          </a:p>
          <a:p>
            <a:endParaRPr lang="en-US" dirty="0"/>
          </a:p>
          <a:p>
            <a:r>
              <a:rPr lang="en-US" dirty="0"/>
              <a:t>It is part of the Social Justice -  Access to Resources training module from Halton Particular Council</a:t>
            </a:r>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50BF5D-0EEE-45CA-AB16-81E553223321}"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9551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includes tips on how the conference can help create a Social Justice – Access to resources culture</a:t>
            </a:r>
          </a:p>
          <a:p>
            <a:endParaRPr lang="en-US" dirty="0"/>
          </a:p>
          <a:p>
            <a:r>
              <a:rPr lang="en-US" dirty="0"/>
              <a:t>It includes suggestions to include Social Justice as an agenda item at conference meetings,  meet regularly with the Social Justice rep and recruit and engage members into the Social Justice role</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14</a:t>
            </a:fld>
            <a:endParaRPr lang="en-US" dirty="0"/>
          </a:p>
        </p:txBody>
      </p:sp>
    </p:spTree>
    <p:extLst>
      <p:ext uri="{BB962C8B-B14F-4D97-AF65-F5344CB8AC3E}">
        <p14:creationId xmlns:p14="http://schemas.microsoft.com/office/powerpoint/2010/main" val="2021552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stretching beyond the immediate needs,   add information about resources to the </a:t>
            </a:r>
            <a:r>
              <a:rPr lang="en-US" dirty="0" err="1"/>
              <a:t>neighbour</a:t>
            </a:r>
            <a:r>
              <a:rPr lang="en-US" dirty="0"/>
              <a:t> welcome visit and the new member orientation process,   use Social Justice cross conference meetings as a training vehicle</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15</a:t>
            </a:fld>
            <a:endParaRPr lang="en-US" dirty="0"/>
          </a:p>
        </p:txBody>
      </p:sp>
    </p:spTree>
    <p:extLst>
      <p:ext uri="{BB962C8B-B14F-4D97-AF65-F5344CB8AC3E}">
        <p14:creationId xmlns:p14="http://schemas.microsoft.com/office/powerpoint/2010/main" val="2950302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slides are tips for the Social Justice rep.     Meet regularly with the president,  recruit and engage members into the social justice roles</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16</a:t>
            </a:fld>
            <a:endParaRPr lang="en-US" dirty="0"/>
          </a:p>
        </p:txBody>
      </p:sp>
    </p:spTree>
    <p:extLst>
      <p:ext uri="{BB962C8B-B14F-4D97-AF65-F5344CB8AC3E}">
        <p14:creationId xmlns:p14="http://schemas.microsoft.com/office/powerpoint/2010/main" val="796115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Strategies to keep stretching past the immediate needs,  add resources,  encourage other members to join the cross conference Social Justice meeting</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17</a:t>
            </a:fld>
            <a:endParaRPr lang="en-US" dirty="0"/>
          </a:p>
        </p:txBody>
      </p:sp>
    </p:spTree>
    <p:extLst>
      <p:ext uri="{BB962C8B-B14F-4D97-AF65-F5344CB8AC3E}">
        <p14:creationId xmlns:p14="http://schemas.microsoft.com/office/powerpoint/2010/main" val="35845881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the steps Mary Mother of God conference in Oakville uses to welcome in a new </a:t>
            </a:r>
            <a:r>
              <a:rPr lang="en-US" dirty="0" err="1"/>
              <a:t>neighbour</a:t>
            </a:r>
            <a:endParaRPr lang="en-US" dirty="0"/>
          </a:p>
          <a:p>
            <a:r>
              <a:rPr lang="en-US" dirty="0"/>
              <a:t>There are 4 steps -  the welcome, the understanding,  creating a plan,  and walking alongside</a:t>
            </a:r>
          </a:p>
        </p:txBody>
      </p:sp>
      <p:sp>
        <p:nvSpPr>
          <p:cNvPr id="4" name="Slide Number Placeholder 3"/>
          <p:cNvSpPr>
            <a:spLocks noGrp="1"/>
          </p:cNvSpPr>
          <p:nvPr>
            <p:ph type="sldNum" sz="quarter" idx="5"/>
          </p:nvPr>
        </p:nvSpPr>
        <p:spPr/>
        <p:txBody>
          <a:bodyPr/>
          <a:lstStyle/>
          <a:p>
            <a:fld id="{E4B184BF-3510-4812-BB2D-DE8D4AADD32B}" type="slidenum">
              <a:rPr lang="en-US" smtClean="0"/>
              <a:t>18</a:t>
            </a:fld>
            <a:endParaRPr lang="en-US" dirty="0"/>
          </a:p>
        </p:txBody>
      </p:sp>
    </p:spTree>
    <p:extLst>
      <p:ext uri="{BB962C8B-B14F-4D97-AF65-F5344CB8AC3E}">
        <p14:creationId xmlns:p14="http://schemas.microsoft.com/office/powerpoint/2010/main" val="1497287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pictorial overview of the model</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19</a:t>
            </a:fld>
            <a:endParaRPr lang="en-US" dirty="0"/>
          </a:p>
        </p:txBody>
      </p:sp>
    </p:spTree>
    <p:extLst>
      <p:ext uri="{BB962C8B-B14F-4D97-AF65-F5344CB8AC3E}">
        <p14:creationId xmlns:p14="http://schemas.microsoft.com/office/powerpoint/2010/main" val="3986646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want to make a difference, encourage and empower the families and help in an impactful way.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Keep going back to the first visit to a family in Paris Blessed Frederic Ozanam addressed firstly the immediate needs of a young mother and then with careful listening, conversation and strategizing he used his knowledge, contacts, training, experience and qualifications to place the woman on better footing for her future and the future of her children.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exciting and fulfilling this must have been helping to transform this woman’s life like this.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Meaningful relationships and fruitful interactions with the families and with fellow members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is task orientated service,  faith fueled action and turning concern into action.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heard this from a fellow Vincentian – SSVP is a verb!</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what BFO started and we need to continue to work together to re-align and find our way back to our charism.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92676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plan is created and 2 members meet regularly with the </a:t>
            </a:r>
            <a:r>
              <a:rPr lang="en-US" dirty="0" err="1"/>
              <a:t>neighbour</a:t>
            </a:r>
            <a:r>
              <a:rPr lang="en-US" dirty="0"/>
              <a:t> to problem solve each issue</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24</a:t>
            </a:fld>
            <a:endParaRPr lang="en-US" dirty="0"/>
          </a:p>
        </p:txBody>
      </p:sp>
    </p:spTree>
    <p:extLst>
      <p:ext uri="{BB962C8B-B14F-4D97-AF65-F5344CB8AC3E}">
        <p14:creationId xmlns:p14="http://schemas.microsoft.com/office/powerpoint/2010/main" val="24183771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regular, consistent visits is key </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25</a:t>
            </a:fld>
            <a:endParaRPr lang="en-US" dirty="0"/>
          </a:p>
        </p:txBody>
      </p:sp>
    </p:spTree>
    <p:extLst>
      <p:ext uri="{BB962C8B-B14F-4D97-AF65-F5344CB8AC3E}">
        <p14:creationId xmlns:p14="http://schemas.microsoft.com/office/powerpoint/2010/main" val="1268053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Three social justice projects that are most impactful are the Canada Learning Bond, Dental Assistance and Recreation.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Seeds of Hope projects provide a wide cross section of opportunities for families to reach into existing free programs for children.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Halton we have just recently helped the 534</a:t>
            </a:r>
            <a:r>
              <a:rPr lang="en-US" sz="1800" kern="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child to open an RESP for their education savings, and receiving the Canada Learning Bond  -  $2000 of free federal funds ,  greatly increasing educational outcomes after high school by creating an educational identity early on an creating much needed hope for a brighter educational future (drawing in just over $ 1 million in available federal funds)   6 out of 10 children are still missing out.  For those we serve the number is much lower.  Vincentians can change that.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help to increase access to Healthy Smiles Ontario dental coverage and the Canada Dental Care Plan for children 17 and under,  ensuring dental health before they lose their benefits at age 18.  There is nothing more heartbreaking than visiting with a family with an 18 year old with $5,000 of dental needs now out of reach.</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the past two years have helped over 30 people with unmet dental needs.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are connecting families and their children with recreational opportunities and programs.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Recreational opportunities is connecting to Jumpstart (up to $ 600),  Regional funds (up to $800) and municipal funds ($300), so that is up to $1700 every single year for every single child.  These are Halton numbers but many areas have even more generous subsidies.  The families are an informed and encouraging conversation away from access.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of these activities we would not do for our own children and families.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have toolkits and training and coaching support to help you also launch these projects.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4B184BF-3510-4812-BB2D-DE8D4AADD32B}" type="slidenum">
              <a:rPr lang="en-US" smtClean="0"/>
              <a:t>26</a:t>
            </a:fld>
            <a:endParaRPr lang="en-US" dirty="0"/>
          </a:p>
        </p:txBody>
      </p:sp>
    </p:spTree>
    <p:extLst>
      <p:ext uri="{BB962C8B-B14F-4D97-AF65-F5344CB8AC3E}">
        <p14:creationId xmlns:p14="http://schemas.microsoft.com/office/powerpoint/2010/main" val="390089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3513" y="1171575"/>
            <a:ext cx="4219575" cy="3163888"/>
          </a:xfrm>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Thank you so much for the opportunity to present the Seeds of Hope project to you.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Our journey from transactional to relational started with the RESP/CLB initiative and keep spreading further.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Every child deserves hope for a brighter educational future.  No child left behind!  This is our motto.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We want the precious children we serve to have to the same opportunities and hope for their futures that our own children and grandchildren have.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children we serve are less likely to graduate from high school, less likely to go on to post secondary.</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Almost half of the children are still missing out on the Canada Learning Bond (also known as the CLB), which is $2,000 of free money from the federal government.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lower the families’ income, the less likely the access.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Vincentians can change that</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We read about the Canada Learning Bond opportunity in an article in the Toronto Star way back in 2010.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Helping children get access started at MMOG conference in Oakville,  it grew to the other conferences in Halton,  then spread to Ontario and because a national project – under the name Seeds of Hope in 2018.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stats are if there is any money saved for post secondary it greatly increases the likelihood that a child will go on after high school as it creates the hope and expectation that this will be their educational journey.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this presentation we will explain how Vincentians can help the children we serve get much needed hope for a brighter educational future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Our Society to date has helped  approximately 1105 children to date get access to up to $2.2 million dollars in education hope.</a:t>
            </a:r>
          </a:p>
          <a:p>
            <a:r>
              <a:rPr lang="en-CA" sz="1200" kern="1200" dirty="0">
                <a:solidFill>
                  <a:schemeClr val="tx1"/>
                </a:solidFill>
                <a:effectLst/>
                <a:latin typeface="+mn-lt"/>
                <a:ea typeface="+mn-ea"/>
                <a:cs typeface="+mn-cs"/>
              </a:rPr>
              <a:t>It my dream that in time we can collectively assist 2,000 precious children.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2038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3513" y="1171575"/>
            <a:ext cx="4219575" cy="3163888"/>
          </a:xfrm>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The Canada Learning Bond is $2000 of free funds from the federal government into an opened Registered Education Savings Plan (RESP) for every family that SSVP serves.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Vincentians can be the link from awareness to access for this hope.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And this is very empowering for the parents, as they are the ones who create this opportunity for their children.</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All it takes is for an informed and encouraging dialogue to raise awareness and a Vincentian to walk alongside the family to access.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20389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3513" y="1171575"/>
            <a:ext cx="4219575" cy="3163888"/>
          </a:xfrm>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The funds are available for every single child we serve that is now 20 years old or younger.   If they were born after January 1, 2004 they are eligible.  That is when the program started.  If there were born December 31, 2003 as an example, they are not eligible.  Only if they were after born January 1, 2004.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eligibility is net family income of $55,867 so every family we serve is eligible..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income eligibility amount increases with number of children and the amounts are increased annually.</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Number of children (1-3) less than $55,867,  (4) $63,036  (5) $70,234  (6) $77,433 (7) $84,631  (8) $91,829</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parent and child needs a Social Insurance number.  They can access this through Service Canada, can apply on line, or apply over the phone.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When students reach the age of 18 (the age of majority in Ontario_ ,  they can open up an RESP on their own as an Adult Beneficiary and get access to the CLB, if their parents haven’t managed to get them access yet.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They can open up an RESP as an adult beneficiary up to the day before they turn 21</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BC however and for other provinces where the age of majority is 19 (B.C., New Brunswick, Newfoundland and Labrador, Northwest Territories, Nova Scotia,  Nunavut and Yukon Territories) most banks currently will not allow an 18 year old to open an RESP.   So far the only exception is Scotiabank who will allow an 18 year old to open an RESP, with RBC proposing to make this change in 2024.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 banks with this policy constraint due to the age of majority issue, an 18 year old is still allowed to open an RESP and can do so with a trusted adult,  who can act on their behalf.</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will be like a guaranteed ‘bursary’ for every student!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9940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CA" sz="1200" kern="1200" dirty="0">
                <a:solidFill>
                  <a:schemeClr val="tx1"/>
                </a:solidFill>
                <a:effectLst/>
                <a:latin typeface="+mn-lt"/>
                <a:ea typeface="+mn-ea"/>
                <a:cs typeface="+mn-cs"/>
              </a:rPr>
              <a:t>So the bond is up $2,000,  no contribution is required,  the funds can be received retroactively and can only be used for education after high school.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They receive $ 500 year 1 and $100 every year until it reaches $2,000 when they are 15.</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grant is retroactive which means that when an eligible family applies for the Bond their first deposit will include the initial $500 as well as $100 for each previous year the child was eligible.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For example, if the child is 14 and the family has always been income eligible for the past 14 years, within 65 days of opening up the RESP,  they will receive $1900 into the RESP.</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It covers Full or part time studies in college,  university, apprenticeship program or trade school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 always use this language as some automatically think – university – oh that is not for my child,  so want to make sure they understand the range of studies it covers and that their child can participate</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 key talking point is that these are the children’s funds, they are named as the beneficiary,  so if they receive any other government benefits, these benefits are not impacted at all.  </a:t>
            </a:r>
          </a:p>
          <a:p>
            <a:pPr lvl="0"/>
            <a:endParaRPr lang="en-CA" b="1" dirty="0"/>
          </a:p>
          <a:p>
            <a:pPr lvl="0"/>
            <a:r>
              <a:rPr lang="en-CA" b="0" dirty="0"/>
              <a:t>The parent is the subscriber,  the child is the beneficiary.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AC011-7379-42CF-BAEF-4BE4CE4539C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09148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The money jar is a key visual to use for both members and for families as some people continue to struggle with this basic concept.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Registered Education Savings Plans (RESP) is the tax – sheltered account required to receive any of the federal or provincial benefits associated with educations savings.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Think of this as a special bank account.    A special bank account just to collect funds for post secondary education.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There are 2 sources of funds.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1</a:t>
            </a:r>
            <a:r>
              <a:rPr lang="en-CA" sz="1200" kern="1200" baseline="30000" dirty="0">
                <a:solidFill>
                  <a:schemeClr val="tx1"/>
                </a:solidFill>
                <a:effectLst/>
                <a:latin typeface="+mn-lt"/>
                <a:ea typeface="+mn-ea"/>
                <a:cs typeface="+mn-cs"/>
              </a:rPr>
              <a:t>st</a:t>
            </a:r>
            <a:r>
              <a:rPr lang="en-CA" sz="1200" kern="1200" dirty="0">
                <a:solidFill>
                  <a:schemeClr val="tx1"/>
                </a:solidFill>
                <a:effectLst/>
                <a:latin typeface="+mn-lt"/>
                <a:ea typeface="+mn-ea"/>
                <a:cs typeface="+mn-cs"/>
              </a:rPr>
              <a:t> source is The Canada Learning Bond (CLB) which is the free money or a kick start contribution by the federal government into the RESP of children from lower income families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No parental contributions are needed.   Not even one penny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Bond can only be used for post-secondary education. If a child doesn't attend post-secondary, the Learning Bond money is returned to the government and any contributions a family might have made to the RESP are returned to them.</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However, they don't have to go right after high school and have lots of time to make that decision.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An RESP account can be kept open for up to 36 years.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Canada Learning Bond is an incredible opportunity for parents to get savings started even if they have no money of their own to contribute.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Canada Education Savings Grant (CESG) is a matching incentive designed to encourage contribution to an RESP</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We also know that once an RESP account is open and parents start receiving the Learning Bond, most find ways to add to those savings on their own, even though they didn't have to.</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statistics shows that even though no contributions are needed,  in over 90% of the accounts,  additional funds are being deposited</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CLB is only for the specific child named in the RESP.   When the student has enrolled in post secondary, they show proof of enrollment and can withdraw the funds.  If the funds are not used at the end of the 36 year time frame, they go back to the government.</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If a family has more than 1 child, they have a choice of whether to open up a separate RESP account for each child,  or open up 1 RESP and have all of the children’s names in the one account.  It is up to them,  whatever is administratively easier for them to manage.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Any contributions that are made into the RESP and any Canada Education Savings Grant monies received as a match to the donation can be shared among the children.  CLB funds cannot be shared, but CESG funds can be shared.  </a:t>
            </a:r>
          </a:p>
          <a:p>
            <a:pPr lvl="0"/>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AC011-7379-42CF-BAEF-4BE4CE4539C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26428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There are 2 grants -  The Basic Canada Education Savings Grant (20%) and the Additional Canada Education Savings Grant (up to an additional 20%) – which is on the 1st $500 contributed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These are matching grants,  the government adds more money to an RESP when a family contributes their own money.</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Everyone who starts an RESP, regardless of income is eligible for some matching money, but the Federal government provides a bigger match, the lower the family’s income.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For example, for every $100 that a family contributes to an RESP, the government will deposit an extra:</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$40 (40% match) if the family’s net income is $55,867 or less   and so on </a:t>
            </a:r>
          </a:p>
          <a:p>
            <a:r>
              <a:rPr lang="en-CA" sz="1200" kern="1200" dirty="0">
                <a:solidFill>
                  <a:schemeClr val="tx1"/>
                </a:solidFill>
                <a:effectLst/>
                <a:latin typeface="+mn-lt"/>
                <a:ea typeface="+mn-ea"/>
                <a:cs typeface="+mn-cs"/>
              </a:rPr>
              <a:t>($30 (30% match) if the family’s net income is more than $55,867 but not more than $111,773)</a:t>
            </a:r>
          </a:p>
          <a:p>
            <a:r>
              <a:rPr lang="en-CA" sz="1200" kern="1200" dirty="0">
                <a:solidFill>
                  <a:schemeClr val="tx1"/>
                </a:solidFill>
                <a:effectLst/>
                <a:latin typeface="+mn-lt"/>
                <a:ea typeface="+mn-ea"/>
                <a:cs typeface="+mn-cs"/>
              </a:rPr>
              <a:t>($20 (20% match) if the family’s net income is more than $111,773)</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These figures are indexed upward every year.</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And it doesn’t matter who contributes. If a grandparent or a friend wants to contribute to a child’s education savings, the matching incentive is still added.</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amount of the matching incentive is based on the income level of the child’s parent or primary caregiver.</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There are restrictions for CESG eligibility for children aged 16 and 17.   To be eligible,  they must meet at least one of these 2 conditions before the end of the calendar year they turn 15 .   At least $2,000 is contributed to the RESP (this doesn’t include the CLB contribution),  or a minimum annual contribution of $ 100 is made to the RESP in any 4 previous years.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One thing to note – there are annual limits to the amount the government will match - Maximum of $500 per year of grants,  so $2,500 max contribution per year.  The Additional CESG (ACESG) applies to the first $500 contributes to those income eligible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There is a life time grant limit of $7,200 in matching grants per child.  Maximum that can be contributed to RESP is $50,000 lifetime)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information only applies to residents of British Columbia.  </a:t>
            </a:r>
          </a:p>
          <a:p>
            <a:endParaRPr lang="en-CA" sz="1200" kern="1200" dirty="0">
              <a:solidFill>
                <a:schemeClr val="tx1"/>
              </a:solidFill>
              <a:effectLst/>
              <a:latin typeface="+mn-lt"/>
              <a:ea typeface="+mn-ea"/>
              <a:cs typeface="+mn-cs"/>
            </a:endParaRPr>
          </a:p>
          <a:p>
            <a:pPr>
              <a:lnSpc>
                <a:spcPct val="115000"/>
              </a:lnSpc>
              <a:spcAft>
                <a:spcPts val="1000"/>
              </a:spcAft>
            </a:pPr>
            <a:r>
              <a:rPr lang="en-C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extra grant is available to residents of British Columbia and is in addition to the Canada Learning Bond.</a:t>
            </a:r>
          </a:p>
          <a:p>
            <a:pPr>
              <a:lnSpc>
                <a:spcPct val="115000"/>
              </a:lnSpc>
              <a:spcAft>
                <a:spcPts val="10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British Columbia Training &amp; Education Savings Grant (BCTESG) is a $1,200 grant that is deposited into an RESP. </a:t>
            </a:r>
          </a:p>
          <a:p>
            <a:pPr>
              <a:lnSpc>
                <a:spcPct val="115000"/>
              </a:lnSpc>
              <a:spcAft>
                <a:spcPts val="10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parent can apply for the grant the day the child turns 6 and the last day to apply is the day before the child turns 9.</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$1,200 BCTESG is paid in full,  in one lump sum,  when the RESP is opened and the grant is applied for.  It is not income tested,  but the family must be a resident of British Columbia in order to be eligible.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AC011-7379-42CF-BAEF-4BE4CE4539C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65626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For Ashley, a fictitious SSVP family,  there is up to $2000 for each child,  so $8,000 of hope.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funds are deposited $500 in year 1 and $100 every year until it reaches the $2,000 at age 15.  The funds are deposited retroactively as long as family was income eligible every year.  Adam ($1,700),  Susan ($1,400), Kyle ($1,000), Jack ($600) Total of $4,700 in retroactive deposits.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And once the RESP account is open,  some SSVP conferences will add a contribution cheque.  Contribution amounts may vary between conferences but to use a $100 per child example,  that will be another $400.  And then the government will add another 40 % or $160.</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So an informed conversation and some gently nudging and encouraging can lead to over $8,500 for this family.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And these funds will grow with interest until the students are ready to withdraw the funds when they apply to post secondary.</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And there are also bursaries and scholarships we can help the students to access once they are ready to apply for post secondary.  Every year there are almost $180 million in funds,  with close to $5m going unclaimed.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is beyond the scope of this presentation,  but we do have  bursary and scholarship toolkit and a handy one page fact sheet that we can provide to the families with students who are ready to apply for post secondary</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AC011-7379-42CF-BAEF-4BE4CE4539C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4986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91444" y="4400550"/>
            <a:ext cx="5540022" cy="4647494"/>
          </a:xfrm>
        </p:spPr>
        <p:txBody>
          <a:bodyPr/>
          <a:lstStyle/>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Families are worth it, lets bring them hope.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How do we view the families we serve.  Do we know them? Do we know their story.  Do we take time to see Jesus in them?</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We have the time and the bandwidth to be able to become informed navigators so that we can walk alongside the families to a healthier and more sustainable condition.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What do I mean by informed navigators? It means that I am interested to find out what I need to know to be able to pass on this knowledge in a way that will ensure the family benefits and then to walk beside them or telephone with them.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It means I help navigate from the </a:t>
            </a:r>
            <a:r>
              <a:rPr lang="en-CA" sz="1800" i="1" kern="1200" dirty="0">
                <a:solidFill>
                  <a:srgbClr val="000000"/>
                </a:solidFill>
                <a:effectLst/>
                <a:latin typeface="Calibri" panose="020F0502020204030204" pitchFamily="34" charset="0"/>
                <a:ea typeface="Times New Roman" panose="02020603050405020304" pitchFamily="18" charset="0"/>
              </a:rPr>
              <a:t>start </a:t>
            </a:r>
            <a:r>
              <a:rPr lang="en-CA" sz="1800" kern="1200" dirty="0">
                <a:solidFill>
                  <a:srgbClr val="000000"/>
                </a:solidFill>
                <a:effectLst/>
                <a:latin typeface="Calibri" panose="020F0502020204030204" pitchFamily="34" charset="0"/>
                <a:ea typeface="Times New Roman" panose="02020603050405020304" pitchFamily="18" charset="0"/>
              </a:rPr>
              <a:t>to the </a:t>
            </a:r>
            <a:r>
              <a:rPr lang="en-CA" sz="1800" i="1" kern="1200" dirty="0">
                <a:solidFill>
                  <a:srgbClr val="000000"/>
                </a:solidFill>
                <a:effectLst/>
                <a:latin typeface="Calibri" panose="020F0502020204030204" pitchFamily="34" charset="0"/>
                <a:ea typeface="Times New Roman" panose="02020603050405020304" pitchFamily="18" charset="0"/>
              </a:rPr>
              <a:t>finish.</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There are so many barriers for the families to access the resources and opportunities that are out there and sometimes we struggle to navigate them ourselves.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With a bit of time and interest we can learn more about what is out there through our own investigation and through learning from other Vincentians.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The quote from Nicholas Barr sticks in my head and reminds me that sometimes it is just too overwhelming for the families to find out, let alone access, the resources that will help them.</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i="1" kern="1200" dirty="0">
                <a:solidFill>
                  <a:srgbClr val="000000"/>
                </a:solidFill>
                <a:effectLst/>
                <a:latin typeface="Calibri" panose="020F0502020204030204" pitchFamily="34" charset="0"/>
                <a:ea typeface="Times New Roman" panose="02020603050405020304" pitchFamily="18" charset="0"/>
              </a:rPr>
              <a:t>There are 2 causes of exclusion.</a:t>
            </a:r>
            <a:r>
              <a:rPr lang="en-CA" sz="1800" kern="1200" dirty="0">
                <a:solidFill>
                  <a:srgbClr val="000000"/>
                </a:solidFill>
                <a:effectLst/>
                <a:latin typeface="Calibri" panose="020F0502020204030204" pitchFamily="34" charset="0"/>
                <a:ea typeface="Times New Roman" panose="02020603050405020304" pitchFamily="18" charset="0"/>
              </a:rPr>
              <a:t>  </a:t>
            </a:r>
            <a:r>
              <a:rPr lang="en-CA" sz="1800" i="1" kern="1200" dirty="0">
                <a:solidFill>
                  <a:srgbClr val="000000"/>
                </a:solidFill>
                <a:effectLst/>
                <a:latin typeface="Calibri" panose="020F0502020204030204" pitchFamily="34" charset="0"/>
                <a:ea typeface="Times New Roman" panose="02020603050405020304" pitchFamily="18" charset="0"/>
              </a:rPr>
              <a:t>Financial poverty and information poverty’  Nicholas Barr.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a:xfrm>
            <a:off x="6400799" y="8685213"/>
            <a:ext cx="455613" cy="458787"/>
          </a:xfrm>
        </p:spPr>
        <p:txBody>
          <a:bodyPr/>
          <a:lstStyle/>
          <a:p>
            <a:fld id="{E4B184BF-3510-4812-BB2D-DE8D4AADD32B}" type="slidenum">
              <a:rPr lang="en-US" smtClean="0"/>
              <a:t>3</a:t>
            </a:fld>
            <a:endParaRPr lang="en-US" dirty="0"/>
          </a:p>
        </p:txBody>
      </p:sp>
    </p:spTree>
    <p:extLst>
      <p:ext uri="{BB962C8B-B14F-4D97-AF65-F5344CB8AC3E}">
        <p14:creationId xmlns:p14="http://schemas.microsoft.com/office/powerpoint/2010/main" val="461840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The parent and child must have a Social Insurance Number.  If they don’t have a SIN #,  they will need to go to Service Canada.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They need to make an appointment with their financial institution (where they do their banking) and open up a no-fee,  no contribution,  Registered Education Savings Plan.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They can make the appointment using the bank’s on line appointment scheduler. </a:t>
            </a:r>
            <a:r>
              <a:rPr lang="en-CA" sz="1200" kern="1200" baseline="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For newcomers, they must first be eligible to receive the Canada Child Benefit before they are eligible for this benefit.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We can still plant the seed that the benefit is waiting for them after they start receiving the CCB.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family must have their tax filings up to date.  As with all other benefits, if their taxes are not up to date, they will not get the benefits to which they are entitled.  </a:t>
            </a:r>
          </a:p>
          <a:p>
            <a:pPr lvl="0"/>
            <a:endParaRPr lang="en-CA" sz="11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AC011-7379-42CF-BAEF-4BE4CE4539C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9636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3513" y="1171575"/>
            <a:ext cx="4219575" cy="3163888"/>
          </a:xfrm>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Many families are not aware of the opportunity.  Or they have heard about the opportunity or read about it, but they need to have a dialogue about it to really understand the opportunity and the steps to access.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government sends out information about the CLB with the Canada Child Benefit notifications,  they periodically send out targeted letters to parents whose children haven’t gotten access yet, some school boards are actively promoting the opportunity.</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It needs a dialogue and that is where Vincentians can play a key role.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Vincentians can be the link from awareness to access.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There are misconceptions about RESP Accounts.  Some think they need to contribute money.  They don’t. The family can open up a no fee account with no initial contribution needed and no monthly commitment needed</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They don’t even have to put in one penny in to be able to access the funds.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Many are afraid the funds may impact other provincial or federal benefits.  The funds are exempt as assets, exempt as income. Opening an RESP does not affect provincial or federal benefits in any province.  RESP benefits like the Canada Learning Bond are considered asset and income exempt for the purpose of any social assistance.</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They may be suspicious of the opportunity so we position the dialogue by asking first if they receive the Canada Child Benefit.  When they say yes, we say  oh this is another benefit, you are just missing out on it.  Let us help you get the money.  They aren’t suspicious of the CCB,  so we use this is a dialogue segue to the CLB.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We use the encouraging phrase -  Go get your child’s money,  It is sitting on the table ready for you to pick it up.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Some may be intimidated by going to the bank.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Encourage them to go with a friend,  a sister, a mom.   It is always easier to do things together.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Again this is where Vincentians can play a key role.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We can help them to make an appointment on line,  we can meet with the bank close to the housing complex and get the name of a contact they can ask to meet with,  ( a strong personal referral always works well) we can meet them at the bank for the appointment to set up the RESP.</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When they are at the bank, we encourage them to follow the KISS principle.  Keep is simple silly!   Do not let the bank complicate the process.  They want to open up a no fee, no contribution, basic RESP.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They will be asked how they want to invest the funds that will be deposited.  Again we encourage them to keep this very simple.  With the bankers guidance,  to choose a very low risk, simple investment choice that suits their financial situation and their level of investment knowledge (which in most cases is very minimal).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If they have more than 1 child they will be asked if they want to open a family account (and all the children are listed as beneficiaries on the 1 account) or if they want to open a separate RESP for each child.  This decision is up to the family and its their decision, but they may find with having only 1 account it is much easier for them to administer.  And the CESG funds can be shared between children.  CLB funded can not be shared between children.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Again, always best to follow the KISS principle.  </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23255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We can help to remove the barriers and increase access!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 critical success factor is for 1 or 2 members per conference to step forward to lead this.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All the team members need to be aware of the opportunity.  Those who have the initial interaction with the family makes them aware and then refers them to the SOH Champion who will walk alongside them and nudge them through the steps to access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Imbed the CLB dialogue into the various touch points with the families.  Provide the CLB one page fact sheet at the new family welcome visit,  on a home visit,  at the monthly food box.</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At MMOG for instance,  at our monthly food box, we have a Trifold display at the SOH table,  resources on hand,  CLB champions standing at the table ready to engage in conversation</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We note any follow up nudging support that may be needed.</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On our new family welcome process we make the families aware of the opportunity so the seed of information is planted.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Then we refer the families with children 18 and under to the SOH Champions who will make the calls and do the follow up work to nudge encourage and support them until access.  </a:t>
            </a:r>
          </a:p>
          <a:p>
            <a:endParaRPr lang="en-CA" sz="1200" kern="1200" dirty="0">
              <a:solidFill>
                <a:schemeClr val="tx1"/>
              </a:solidFill>
              <a:effectLst/>
              <a:latin typeface="+mn-lt"/>
              <a:ea typeface="+mn-ea"/>
              <a:cs typeface="+mn-cs"/>
            </a:endParaRPr>
          </a:p>
          <a:p>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don’t want this to sound more complicated than it is.  This is about making the families aware of the opportunity and encouraging them to make an appointment and go to the bank to open up the RESP.</a:t>
            </a:r>
            <a:endParaRPr lang="en-CA" sz="1800" dirty="0">
              <a:effectLst/>
              <a:latin typeface="Times New Roman" panose="02020603050405020304" pitchFamily="18" charset="0"/>
              <a:ea typeface="Times New Roman" panose="02020603050405020304" pitchFamily="18" charset="0"/>
            </a:endParaRPr>
          </a:p>
          <a:p>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CA" sz="1800" dirty="0">
              <a:effectLst/>
              <a:latin typeface="Times New Roman" panose="02020603050405020304" pitchFamily="18" charset="0"/>
              <a:ea typeface="Times New Roman" panose="02020603050405020304" pitchFamily="18" charset="0"/>
            </a:endParaRPr>
          </a:p>
          <a:p>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opened up an RESP for your own child or grandchildren,  it is the same process to follow.  </a:t>
            </a:r>
            <a:endParaRPr lang="en-CA" sz="1800" dirty="0">
              <a:effectLst/>
              <a:latin typeface="Times New Roman" panose="02020603050405020304" pitchFamily="18" charset="0"/>
              <a:ea typeface="Times New Roman" panose="02020603050405020304" pitchFamily="18" charset="0"/>
            </a:endParaRPr>
          </a:p>
          <a:p>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634FBF-6F9F-41F7-A2B6-DFF6ED23DE6F}"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60921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have a toolkit on the National website with all of the information a Champion and the members will need.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on one coaching is available.</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 one page fact sheet for the members and for the neighbours to help demystify this.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don’t want to overcomplicate all of this.  This is about setting up an appointment to set up a no fee no contribution RESP.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bank handles everything and the application for the bond and grants gets sent electronically after the RESP is set up.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have probably talked to over 1,000 families over the last decade and there is most likely not a barrier that I haven’t heard of and have managed to remove.</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would love to share my lessons learned and solutions to help you to help the families you serve.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Halton,  we have just helped our 424th child -  our next milestone goal – 450!</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r>
              <a:rPr lang="en-C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collective National goal is 1000 precious children,  up to $ 2 million in educational hope </a:t>
            </a:r>
            <a:endParaRPr lang="en-US" dirty="0"/>
          </a:p>
          <a:p>
            <a:endParaRPr lang="en-US" dirty="0"/>
          </a:p>
        </p:txBody>
      </p:sp>
      <p:sp>
        <p:nvSpPr>
          <p:cNvPr id="4" name="Slide Number Placeholder 3"/>
          <p:cNvSpPr>
            <a:spLocks noGrp="1"/>
          </p:cNvSpPr>
          <p:nvPr>
            <p:ph type="sldNum" sz="quarter" idx="5"/>
          </p:nvPr>
        </p:nvSpPr>
        <p:spPr/>
        <p:txBody>
          <a:bodyPr/>
          <a:lstStyle/>
          <a:p>
            <a:fld id="{E4B184BF-3510-4812-BB2D-DE8D4AADD32B}" type="slidenum">
              <a:rPr lang="en-US" smtClean="0"/>
              <a:t>37</a:t>
            </a:fld>
            <a:endParaRPr lang="en-US" dirty="0"/>
          </a:p>
        </p:txBody>
      </p:sp>
    </p:spTree>
    <p:extLst>
      <p:ext uri="{BB962C8B-B14F-4D97-AF65-F5344CB8AC3E}">
        <p14:creationId xmlns:p14="http://schemas.microsoft.com/office/powerpoint/2010/main" val="374772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part of our SSVP solutions in Halton,  we provide a $100 contribution cheque into the RESP,  which will attract the 40 % match from the government.  You don’t have to add this element to the project.  Some councils provide a $50 contribution cheque.  Some councils just provide the framed congratulatory certificate if they don’t have funds available.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 the left of the slide you will see a picture of the framed congratulatory certificate we provide to children and along with the contribution cheque.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put the child’s name and frame it.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says simply congratulations.  We believe in you.   The children love the certificates.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 the right of the slide you will see Cori and her son Phoenix who visited our annual gathering of conferences one year.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was very insightful to hear the impact SSVP has had.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Here is part of what Cori shared with us that day,</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SSVP has been a wonderful resource for me emotionally, as well as with food. I’ve been given hugs, a kind ear, words of motivation and encouragement. See I have also been left in tears of joy. SSVP has blessed us at Christmas and helped me with a phone bill.</a:t>
            </a:r>
            <a:br>
              <a:rPr lang="en-CA" sz="1800"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CA" sz="1800"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SSVP and Jay Brown actively pushed me to set up an RESP in order to get access to the Canada Learning Bond for my Son Phoenix. Phoenix is always SO excited when we visit TD and contribute a little more, and he watches that bank statement grow. It’s at 2400 now, by the way. Another thank you</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During this meeting our Holy Rosary conference presented Cori and her son with a cheque for his RESP and a certificate for his bedroom wall.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those conferences without the financial means to contribute,  the We believe in you certificate can be provided which is equally powerful in the messaging.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My dream is that this certificate can be hanging on every child’s bedroom wall,  bringing them hope.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what it is all about, one child at a time. One family at a time.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 will share some work that was done in London with a collaboration between SSVP and the London Community Chaplaincy.  We helped the families of a large subsidized housing community at Southdale get access.  Pam the chaplain had the great idea that at the annual Christmas party held at the local school to have Santa give out the Congratulatory Certificates to the children.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an amazing sight to see the children and their parents so excited.  And what a powerful message about the hope for the educational future delivered by none other than Santa!</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10324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Members plant the seed at touch points and then refer to the CLB champion for follow up.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key is to find 1 or 2 members who are passionate about education to lead this.   A retired teacher is ideal or any member with a simple desire to bring hope for the children.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If you are organized,  persistent and passionate about children and education,  you are a perfect fit for the role!</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Will you put your hand up to be the SOH champion for your conference or do you know someone passionate about children and education that you can work to recruit and welcome into the ministry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champion would simply need to familiarize themselves with the information contained in the toolkit, identify the CLB age eligible children and then get a plan in place to explain the process to the families,  answer questions and offer encouragement and support.  Remove any barriers and walk alongside the family to access.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gentle nudging,  encouraging follow up and support is key to helping create access to this opportunity.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It really is about helping one child,  one family at a time.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We encourage everyone to just start with one child.</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Once you help one child,  you will just keep going until all of the children you serve have access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Every child deserves hope for a brighter educational future. No child left behind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7DDD10-C481-4D15-A126-5EE6290A5A3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04842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resources – an RESP/CLB script to use to guide the discussion</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40</a:t>
            </a:fld>
            <a:endParaRPr lang="en-US" dirty="0"/>
          </a:p>
        </p:txBody>
      </p:sp>
    </p:spTree>
    <p:extLst>
      <p:ext uri="{BB962C8B-B14F-4D97-AF65-F5344CB8AC3E}">
        <p14:creationId xmlns:p14="http://schemas.microsoft.com/office/powerpoint/2010/main" val="40418249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9B01C8-11A6-41F1-9BC6-5536FF783A6D}" type="slidenum">
              <a:rPr lang="en-CA" smtClean="0"/>
              <a:t>41</a:t>
            </a:fld>
            <a:endParaRPr lang="en-CA" dirty="0"/>
          </a:p>
        </p:txBody>
      </p:sp>
    </p:spTree>
    <p:extLst>
      <p:ext uri="{BB962C8B-B14F-4D97-AF65-F5344CB8AC3E}">
        <p14:creationId xmlns:p14="http://schemas.microsoft.com/office/powerpoint/2010/main" val="9481281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Suggestions on how to activate the resource</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42</a:t>
            </a:fld>
            <a:endParaRPr lang="en-US" dirty="0"/>
          </a:p>
        </p:txBody>
      </p:sp>
    </p:spTree>
    <p:extLst>
      <p:ext uri="{BB962C8B-B14F-4D97-AF65-F5344CB8AC3E}">
        <p14:creationId xmlns:p14="http://schemas.microsoft.com/office/powerpoint/2010/main" val="29827061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Dental suffering is hidden but prevalent among all those in poverty. If you are living in poverty, it is likely that you have an unmet dental need.   We can help alleviate this by connecting the families to dental care.  And to make sure they are fully availing themselves of any dental benefit coverage they may have.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It was a Christmas wish list in 2012 that alerted us to the needs out there. One mom said, - “all I want for Christmas is my to get my teeth cleaned”.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We </a:t>
            </a:r>
            <a:r>
              <a:rPr lang="fr-CA" sz="1800" kern="1200" dirty="0" err="1">
                <a:solidFill>
                  <a:srgbClr val="000000"/>
                </a:solidFill>
                <a:effectLst/>
                <a:latin typeface="Calibri" panose="020F0502020204030204" pitchFamily="34" charset="0"/>
                <a:ea typeface="Times New Roman" panose="02020603050405020304" pitchFamily="18" charset="0"/>
              </a:rPr>
              <a:t>witness</a:t>
            </a:r>
            <a:r>
              <a:rPr lang="fr-CA" sz="1800" kern="1200" dirty="0">
                <a:solidFill>
                  <a:srgbClr val="000000"/>
                </a:solidFill>
                <a:effectLst/>
                <a:latin typeface="Calibri" panose="020F0502020204030204" pitchFamily="34" charset="0"/>
                <a:ea typeface="Times New Roman" panose="02020603050405020304" pitchFamily="18" charset="0"/>
              </a:rPr>
              <a:t> dental suffering on a </a:t>
            </a:r>
            <a:r>
              <a:rPr lang="fr-CA" sz="1800" kern="1200" dirty="0" err="1">
                <a:solidFill>
                  <a:srgbClr val="000000"/>
                </a:solidFill>
                <a:effectLst/>
                <a:latin typeface="Calibri" panose="020F0502020204030204" pitchFamily="34" charset="0"/>
                <a:ea typeface="Times New Roman" panose="02020603050405020304" pitchFamily="18" charset="0"/>
              </a:rPr>
              <a:t>daily</a:t>
            </a:r>
            <a:r>
              <a:rPr lang="fr-CA" sz="1800" kern="1200" dirty="0">
                <a:solidFill>
                  <a:srgbClr val="000000"/>
                </a:solidFill>
                <a:effectLst/>
                <a:latin typeface="Calibri" panose="020F0502020204030204" pitchFamily="34" charset="0"/>
                <a:ea typeface="Times New Roman" panose="02020603050405020304" pitchFamily="18" charset="0"/>
              </a:rPr>
              <a:t> basis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err="1">
                <a:solidFill>
                  <a:srgbClr val="000000"/>
                </a:solidFill>
                <a:effectLst/>
                <a:latin typeface="Calibri" panose="020F0502020204030204" pitchFamily="34" charset="0"/>
                <a:ea typeface="Times New Roman" panose="02020603050405020304" pitchFamily="18" charset="0"/>
              </a:rPr>
              <a:t>Despite</a:t>
            </a:r>
            <a:r>
              <a:rPr lang="fr-CA" sz="1800" kern="1200" dirty="0">
                <a:solidFill>
                  <a:srgbClr val="000000"/>
                </a:solidFill>
                <a:effectLst/>
                <a:latin typeface="Calibri" panose="020F0502020204030204" pitchFamily="34" charset="0"/>
                <a:ea typeface="Times New Roman" panose="02020603050405020304" pitchFamily="18" charset="0"/>
              </a:rPr>
              <a:t> the reality of every </a:t>
            </a:r>
            <a:r>
              <a:rPr lang="fr-CA" sz="1800" kern="1200" dirty="0" err="1">
                <a:solidFill>
                  <a:srgbClr val="000000"/>
                </a:solidFill>
                <a:effectLst/>
                <a:latin typeface="Calibri" panose="020F0502020204030204" pitchFamily="34" charset="0"/>
                <a:ea typeface="Times New Roman" panose="02020603050405020304" pitchFamily="18" charset="0"/>
              </a:rPr>
              <a:t>member</a:t>
            </a:r>
            <a:r>
              <a:rPr lang="fr-CA" sz="1800" kern="1200" dirty="0">
                <a:solidFill>
                  <a:srgbClr val="000000"/>
                </a:solidFill>
                <a:effectLst/>
                <a:latin typeface="Calibri" panose="020F0502020204030204" pitchFamily="34" charset="0"/>
                <a:ea typeface="Times New Roman" panose="02020603050405020304" pitchFamily="18" charset="0"/>
              </a:rPr>
              <a:t> is  </a:t>
            </a:r>
            <a:r>
              <a:rPr lang="fr-CA" sz="1800" kern="1200" dirty="0" err="1">
                <a:solidFill>
                  <a:srgbClr val="000000"/>
                </a:solidFill>
                <a:effectLst/>
                <a:latin typeface="Calibri" panose="020F0502020204030204" pitchFamily="34" charset="0"/>
                <a:ea typeface="Times New Roman" panose="02020603050405020304" pitchFamily="18" charset="0"/>
              </a:rPr>
              <a:t>dealing</a:t>
            </a:r>
            <a:r>
              <a:rPr lang="fr-CA" sz="1800" kern="1200" dirty="0">
                <a:solidFill>
                  <a:srgbClr val="000000"/>
                </a:solidFill>
                <a:effectLst/>
                <a:latin typeface="Calibri" panose="020F0502020204030204" pitchFamily="34" charset="0"/>
                <a:ea typeface="Times New Roman" panose="02020603050405020304" pitchFamily="18" charset="0"/>
              </a:rPr>
              <a:t> with their and their </a:t>
            </a:r>
            <a:r>
              <a:rPr lang="fr-CA" sz="1800" kern="1200" dirty="0" err="1">
                <a:solidFill>
                  <a:srgbClr val="000000"/>
                </a:solidFill>
                <a:effectLst/>
                <a:latin typeface="Calibri" panose="020F0502020204030204" pitchFamily="34" charset="0"/>
                <a:ea typeface="Times New Roman" panose="02020603050405020304" pitchFamily="18" charset="0"/>
              </a:rPr>
              <a:t>own</a:t>
            </a:r>
            <a:r>
              <a:rPr lang="fr-CA" sz="1800" kern="1200" dirty="0">
                <a:solidFill>
                  <a:srgbClr val="000000"/>
                </a:solidFill>
                <a:effectLst/>
                <a:latin typeface="Calibri" panose="020F0502020204030204" pitchFamily="34" charset="0"/>
                <a:ea typeface="Times New Roman" panose="02020603050405020304" pitchFamily="18" charset="0"/>
              </a:rPr>
              <a:t> </a:t>
            </a:r>
            <a:r>
              <a:rPr lang="fr-CA" sz="1800" kern="1200" dirty="0" err="1">
                <a:solidFill>
                  <a:srgbClr val="000000"/>
                </a:solidFill>
                <a:effectLst/>
                <a:latin typeface="Calibri" panose="020F0502020204030204" pitchFamily="34" charset="0"/>
                <a:ea typeface="Times New Roman" panose="02020603050405020304" pitchFamily="18" charset="0"/>
              </a:rPr>
              <a:t>family’s</a:t>
            </a:r>
            <a:r>
              <a:rPr lang="fr-CA" sz="1800" kern="1200" dirty="0">
                <a:solidFill>
                  <a:srgbClr val="000000"/>
                </a:solidFill>
                <a:effectLst/>
                <a:latin typeface="Calibri" panose="020F0502020204030204" pitchFamily="34" charset="0"/>
                <a:ea typeface="Times New Roman" panose="02020603050405020304" pitchFamily="18" charset="0"/>
              </a:rPr>
              <a:t> dental care and dental </a:t>
            </a:r>
            <a:r>
              <a:rPr lang="fr-CA" sz="1800" kern="1200" dirty="0" err="1">
                <a:solidFill>
                  <a:srgbClr val="000000"/>
                </a:solidFill>
                <a:effectLst/>
                <a:latin typeface="Calibri" panose="020F0502020204030204" pitchFamily="34" charset="0"/>
                <a:ea typeface="Times New Roman" panose="02020603050405020304" pitchFamily="18" charset="0"/>
              </a:rPr>
              <a:t>concerns</a:t>
            </a:r>
            <a:r>
              <a:rPr lang="fr-CA" sz="1800" kern="1200" dirty="0">
                <a:solidFill>
                  <a:srgbClr val="000000"/>
                </a:solidFill>
                <a:effectLst/>
                <a:latin typeface="Calibri" panose="020F0502020204030204" pitchFamily="34" charset="0"/>
                <a:ea typeface="Times New Roman" panose="02020603050405020304" pitchFamily="18" charset="0"/>
              </a:rPr>
              <a:t>, efforts to assist our SSVP familles in the </a:t>
            </a:r>
            <a:r>
              <a:rPr lang="fr-CA" sz="1800" kern="1200" dirty="0" err="1">
                <a:solidFill>
                  <a:srgbClr val="000000"/>
                </a:solidFill>
                <a:effectLst/>
                <a:latin typeface="Calibri" panose="020F0502020204030204" pitchFamily="34" charset="0"/>
                <a:ea typeface="Times New Roman" panose="02020603050405020304" pitchFamily="18" charset="0"/>
              </a:rPr>
              <a:t>same</a:t>
            </a:r>
            <a:r>
              <a:rPr lang="fr-CA" sz="1800" kern="1200" dirty="0">
                <a:solidFill>
                  <a:srgbClr val="000000"/>
                </a:solidFill>
                <a:effectLst/>
                <a:latin typeface="Calibri" panose="020F0502020204030204" pitchFamily="34" charset="0"/>
                <a:ea typeface="Times New Roman" panose="02020603050405020304" pitchFamily="18" charset="0"/>
              </a:rPr>
              <a:t> </a:t>
            </a:r>
            <a:r>
              <a:rPr lang="fr-CA" sz="1800" kern="1200" dirty="0" err="1">
                <a:solidFill>
                  <a:srgbClr val="000000"/>
                </a:solidFill>
                <a:effectLst/>
                <a:latin typeface="Calibri" panose="020F0502020204030204" pitchFamily="34" charset="0"/>
                <a:ea typeface="Times New Roman" panose="02020603050405020304" pitchFamily="18" charset="0"/>
              </a:rPr>
              <a:t>way</a:t>
            </a:r>
            <a:r>
              <a:rPr lang="fr-CA" sz="1800" kern="1200" dirty="0">
                <a:solidFill>
                  <a:srgbClr val="000000"/>
                </a:solidFill>
                <a:effectLst/>
                <a:latin typeface="Calibri" panose="020F0502020204030204" pitchFamily="34" charset="0"/>
                <a:ea typeface="Times New Roman" panose="02020603050405020304" pitchFamily="18" charset="0"/>
              </a:rPr>
              <a:t> has been </a:t>
            </a:r>
            <a:r>
              <a:rPr lang="fr-CA" sz="1800" kern="1200" dirty="0" err="1">
                <a:solidFill>
                  <a:srgbClr val="000000"/>
                </a:solidFill>
                <a:effectLst/>
                <a:latin typeface="Calibri" panose="020F0502020204030204" pitchFamily="34" charset="0"/>
                <a:ea typeface="Times New Roman" panose="02020603050405020304" pitchFamily="18" charset="0"/>
              </a:rPr>
              <a:t>surprisingly</a:t>
            </a:r>
            <a:r>
              <a:rPr lang="fr-CA" sz="1800" kern="1200" dirty="0">
                <a:solidFill>
                  <a:srgbClr val="000000"/>
                </a:solidFill>
                <a:effectLst/>
                <a:latin typeface="Calibri" panose="020F0502020204030204" pitchFamily="34" charset="0"/>
                <a:ea typeface="Times New Roman" panose="02020603050405020304" pitchFamily="18" charset="0"/>
              </a:rPr>
              <a:t> </a:t>
            </a:r>
            <a:r>
              <a:rPr lang="fr-CA" sz="1800" kern="1200" dirty="0" err="1">
                <a:solidFill>
                  <a:srgbClr val="000000"/>
                </a:solidFill>
                <a:effectLst/>
                <a:latin typeface="Calibri" panose="020F0502020204030204" pitchFamily="34" charset="0"/>
                <a:ea typeface="Times New Roman" panose="02020603050405020304" pitchFamily="18" charset="0"/>
              </a:rPr>
              <a:t>low</a:t>
            </a:r>
            <a:r>
              <a:rPr lang="fr-CA" sz="1800" kern="1200" dirty="0">
                <a:solidFill>
                  <a:srgbClr val="000000"/>
                </a:solidFill>
                <a:effectLst/>
                <a:latin typeface="Calibri" panose="020F0502020204030204" pitchFamily="34" charset="0"/>
                <a:ea typeface="Times New Roman" panose="02020603050405020304" pitchFamily="18" charset="0"/>
              </a:rPr>
              <a:t>, but</a:t>
            </a:r>
            <a:r>
              <a:rPr lang="fr-CA" sz="1800" b="1" kern="1200" dirty="0">
                <a:solidFill>
                  <a:srgbClr val="000000"/>
                </a:solidFill>
                <a:effectLst/>
                <a:latin typeface="Calibri" panose="020F0502020204030204" pitchFamily="34" charset="0"/>
                <a:ea typeface="Times New Roman" panose="02020603050405020304" pitchFamily="18" charset="0"/>
              </a:rPr>
              <a:t> </a:t>
            </a:r>
            <a:r>
              <a:rPr lang="fr-CA" sz="1800" kern="1200" dirty="0">
                <a:solidFill>
                  <a:srgbClr val="000000"/>
                </a:solidFill>
                <a:effectLst/>
                <a:latin typeface="Calibri" panose="020F0502020204030204" pitchFamily="34" charset="0"/>
                <a:ea typeface="Times New Roman" panose="02020603050405020304" pitchFamily="18" charset="0"/>
              </a:rPr>
              <a:t>we are </a:t>
            </a:r>
            <a:r>
              <a:rPr lang="fr-CA" sz="1800" kern="1200" dirty="0" err="1">
                <a:solidFill>
                  <a:srgbClr val="000000"/>
                </a:solidFill>
                <a:effectLst/>
                <a:latin typeface="Calibri" panose="020F0502020204030204" pitchFamily="34" charset="0"/>
                <a:ea typeface="Times New Roman" panose="02020603050405020304" pitchFamily="18" charset="0"/>
              </a:rPr>
              <a:t>trying</a:t>
            </a:r>
            <a:r>
              <a:rPr lang="fr-CA" sz="1800" kern="1200" dirty="0">
                <a:solidFill>
                  <a:srgbClr val="000000"/>
                </a:solidFill>
                <a:effectLst/>
                <a:latin typeface="Calibri" panose="020F0502020204030204" pitchFamily="34" charset="0"/>
                <a:ea typeface="Times New Roman" panose="02020603050405020304" pitchFamily="18" charset="0"/>
              </a:rPr>
              <a:t> to change this.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We </a:t>
            </a:r>
            <a:r>
              <a:rPr lang="fr-CA" sz="1800" kern="1200" dirty="0" err="1">
                <a:solidFill>
                  <a:srgbClr val="000000"/>
                </a:solidFill>
                <a:effectLst/>
                <a:latin typeface="Calibri" panose="020F0502020204030204" pitchFamily="34" charset="0"/>
                <a:ea typeface="Times New Roman" panose="02020603050405020304" pitchFamily="18" charset="0"/>
              </a:rPr>
              <a:t>find</a:t>
            </a:r>
            <a:r>
              <a:rPr lang="fr-CA" sz="1800" kern="1200" dirty="0">
                <a:solidFill>
                  <a:srgbClr val="000000"/>
                </a:solidFill>
                <a:effectLst/>
                <a:latin typeface="Calibri" panose="020F0502020204030204" pitchFamily="34" charset="0"/>
                <a:ea typeface="Times New Roman" panose="02020603050405020304" pitchFamily="18" charset="0"/>
              </a:rPr>
              <a:t> that the </a:t>
            </a:r>
            <a:r>
              <a:rPr lang="fr-CA" sz="1800" kern="1200" dirty="0" err="1">
                <a:solidFill>
                  <a:srgbClr val="000000"/>
                </a:solidFill>
                <a:effectLst/>
                <a:latin typeface="Calibri" panose="020F0502020204030204" pitchFamily="34" charset="0"/>
                <a:ea typeface="Times New Roman" panose="02020603050405020304" pitchFamily="18" charset="0"/>
              </a:rPr>
              <a:t>largest</a:t>
            </a:r>
            <a:r>
              <a:rPr lang="fr-CA" sz="1800" kern="1200" dirty="0">
                <a:solidFill>
                  <a:srgbClr val="000000"/>
                </a:solidFill>
                <a:effectLst/>
                <a:latin typeface="Calibri" panose="020F0502020204030204" pitchFamily="34" charset="0"/>
                <a:ea typeface="Times New Roman" panose="02020603050405020304" pitchFamily="18" charset="0"/>
              </a:rPr>
              <a:t> barrier to </a:t>
            </a:r>
            <a:r>
              <a:rPr lang="fr-CA" sz="1800" kern="1200" dirty="0" err="1">
                <a:solidFill>
                  <a:srgbClr val="000000"/>
                </a:solidFill>
                <a:effectLst/>
                <a:latin typeface="Calibri" panose="020F0502020204030204" pitchFamily="34" charset="0"/>
                <a:ea typeface="Times New Roman" panose="02020603050405020304" pitchFamily="18" charset="0"/>
              </a:rPr>
              <a:t>accessing</a:t>
            </a:r>
            <a:r>
              <a:rPr lang="fr-CA" sz="1800" kern="1200" dirty="0">
                <a:solidFill>
                  <a:srgbClr val="000000"/>
                </a:solidFill>
                <a:effectLst/>
                <a:latin typeface="Calibri" panose="020F0502020204030204" pitchFamily="34" charset="0"/>
                <a:ea typeface="Times New Roman" panose="02020603050405020304" pitchFamily="18" charset="0"/>
              </a:rPr>
              <a:t> dental care is not </a:t>
            </a:r>
            <a:r>
              <a:rPr lang="fr-CA" sz="1800" kern="1200" dirty="0" err="1">
                <a:solidFill>
                  <a:srgbClr val="000000"/>
                </a:solidFill>
                <a:effectLst/>
                <a:latin typeface="Calibri" panose="020F0502020204030204" pitchFamily="34" charset="0"/>
                <a:ea typeface="Times New Roman" panose="02020603050405020304" pitchFamily="18" charset="0"/>
              </a:rPr>
              <a:t>lack</a:t>
            </a:r>
            <a:r>
              <a:rPr lang="fr-CA" sz="1800" kern="1200" dirty="0">
                <a:solidFill>
                  <a:srgbClr val="000000"/>
                </a:solidFill>
                <a:effectLst/>
                <a:latin typeface="Calibri" panose="020F0502020204030204" pitchFamily="34" charset="0"/>
                <a:ea typeface="Times New Roman" panose="02020603050405020304" pitchFamily="18" charset="0"/>
              </a:rPr>
              <a:t> of </a:t>
            </a:r>
            <a:r>
              <a:rPr lang="fr-CA" sz="1800" kern="1200" dirty="0" err="1">
                <a:solidFill>
                  <a:srgbClr val="000000"/>
                </a:solidFill>
                <a:effectLst/>
                <a:latin typeface="Calibri" panose="020F0502020204030204" pitchFamily="34" charset="0"/>
                <a:ea typeface="Times New Roman" panose="02020603050405020304" pitchFamily="18" charset="0"/>
              </a:rPr>
              <a:t>benefits</a:t>
            </a:r>
            <a:r>
              <a:rPr lang="fr-CA" sz="1800" kern="1200" dirty="0">
                <a:solidFill>
                  <a:srgbClr val="000000"/>
                </a:solidFill>
                <a:effectLst/>
                <a:latin typeface="Calibri" panose="020F0502020204030204" pitchFamily="34" charset="0"/>
                <a:ea typeface="Times New Roman" panose="02020603050405020304" pitchFamily="18" charset="0"/>
              </a:rPr>
              <a:t>,  it is dental </a:t>
            </a:r>
            <a:r>
              <a:rPr lang="fr-CA" sz="1800" kern="1200" dirty="0" err="1">
                <a:solidFill>
                  <a:srgbClr val="000000"/>
                </a:solidFill>
                <a:effectLst/>
                <a:latin typeface="Calibri" panose="020F0502020204030204" pitchFamily="34" charset="0"/>
                <a:ea typeface="Times New Roman" panose="02020603050405020304" pitchFamily="18" charset="0"/>
              </a:rPr>
              <a:t>anxiety</a:t>
            </a:r>
            <a:r>
              <a:rPr lang="fr-CA" sz="1800" kern="1200" dirty="0">
                <a:solidFill>
                  <a:srgbClr val="000000"/>
                </a:solidFill>
                <a:effectLst/>
                <a:latin typeface="Calibri" panose="020F0502020204030204" pitchFamily="34" charset="0"/>
                <a:ea typeface="Times New Roman" panose="02020603050405020304" pitchFamily="18" charset="0"/>
              </a:rPr>
              <a:t>/dental </a:t>
            </a:r>
            <a:r>
              <a:rPr lang="fr-CA" sz="1800" kern="1200" dirty="0" err="1">
                <a:solidFill>
                  <a:srgbClr val="000000"/>
                </a:solidFill>
                <a:effectLst/>
                <a:latin typeface="Calibri" panose="020F0502020204030204" pitchFamily="34" charset="0"/>
                <a:ea typeface="Times New Roman" panose="02020603050405020304" pitchFamily="18" charset="0"/>
              </a:rPr>
              <a:t>phobias</a:t>
            </a:r>
            <a:r>
              <a:rPr lang="fr-CA" sz="1800" kern="1200" dirty="0">
                <a:solidFill>
                  <a:srgbClr val="000000"/>
                </a:solidFill>
                <a:effectLst/>
                <a:latin typeface="Calibri" panose="020F0502020204030204" pitchFamily="34" charset="0"/>
                <a:ea typeface="Times New Roman" panose="02020603050405020304" pitchFamily="18" charset="0"/>
              </a:rPr>
              <a:t> that create the </a:t>
            </a:r>
            <a:r>
              <a:rPr lang="fr-CA" sz="1800" kern="1200" dirty="0" err="1">
                <a:solidFill>
                  <a:srgbClr val="000000"/>
                </a:solidFill>
                <a:effectLst/>
                <a:latin typeface="Calibri" panose="020F0502020204030204" pitchFamily="34" charset="0"/>
                <a:ea typeface="Times New Roman" panose="02020603050405020304" pitchFamily="18" charset="0"/>
              </a:rPr>
              <a:t>larger</a:t>
            </a:r>
            <a:r>
              <a:rPr lang="fr-CA" sz="1800" kern="1200" dirty="0">
                <a:solidFill>
                  <a:srgbClr val="000000"/>
                </a:solidFill>
                <a:effectLst/>
                <a:latin typeface="Calibri" panose="020F0502020204030204" pitchFamily="34" charset="0"/>
                <a:ea typeface="Times New Roman" panose="02020603050405020304" pitchFamily="18" charset="0"/>
              </a:rPr>
              <a:t> barrier.</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err="1">
                <a:solidFill>
                  <a:srgbClr val="000000"/>
                </a:solidFill>
                <a:effectLst/>
                <a:latin typeface="Calibri" panose="020F0502020204030204" pitchFamily="34" charset="0"/>
                <a:ea typeface="Times New Roman" panose="02020603050405020304" pitchFamily="18" charset="0"/>
              </a:rPr>
              <a:t>Vincentians</a:t>
            </a:r>
            <a:r>
              <a:rPr lang="fr-CA" sz="1800" kern="1200" dirty="0">
                <a:solidFill>
                  <a:srgbClr val="000000"/>
                </a:solidFill>
                <a:effectLst/>
                <a:latin typeface="Calibri" panose="020F0502020204030204" pitchFamily="34" charset="0"/>
                <a:ea typeface="Times New Roman" panose="02020603050405020304" pitchFamily="18" charset="0"/>
              </a:rPr>
              <a:t> </a:t>
            </a:r>
            <a:r>
              <a:rPr lang="fr-CA" sz="1800" kern="1200" dirty="0" err="1">
                <a:solidFill>
                  <a:srgbClr val="000000"/>
                </a:solidFill>
                <a:effectLst/>
                <a:latin typeface="Calibri" panose="020F0502020204030204" pitchFamily="34" charset="0"/>
                <a:ea typeface="Times New Roman" panose="02020603050405020304" pitchFamily="18" charset="0"/>
              </a:rPr>
              <a:t>walking</a:t>
            </a:r>
            <a:r>
              <a:rPr lang="fr-CA" sz="1800" kern="1200" dirty="0">
                <a:solidFill>
                  <a:srgbClr val="000000"/>
                </a:solidFill>
                <a:effectLst/>
                <a:latin typeface="Calibri" panose="020F0502020204030204" pitchFamily="34" charset="0"/>
                <a:ea typeface="Times New Roman" panose="02020603050405020304" pitchFamily="18" charset="0"/>
              </a:rPr>
              <a:t> </a:t>
            </a:r>
            <a:r>
              <a:rPr lang="fr-CA" sz="1800" kern="1200" dirty="0" err="1">
                <a:solidFill>
                  <a:srgbClr val="000000"/>
                </a:solidFill>
                <a:effectLst/>
                <a:latin typeface="Calibri" panose="020F0502020204030204" pitchFamily="34" charset="0"/>
                <a:ea typeface="Times New Roman" panose="02020603050405020304" pitchFamily="18" charset="0"/>
              </a:rPr>
              <a:t>alongside</a:t>
            </a:r>
            <a:r>
              <a:rPr lang="fr-CA" sz="1800" kern="1200" dirty="0">
                <a:solidFill>
                  <a:srgbClr val="000000"/>
                </a:solidFill>
                <a:effectLst/>
                <a:latin typeface="Calibri" panose="020F0502020204030204" pitchFamily="34" charset="0"/>
                <a:ea typeface="Times New Roman" panose="02020603050405020304" pitchFamily="18" charset="0"/>
              </a:rPr>
              <a:t> the neighbours,  </a:t>
            </a:r>
            <a:r>
              <a:rPr lang="fr-CA" sz="1800" kern="1200" dirty="0" err="1">
                <a:solidFill>
                  <a:srgbClr val="000000"/>
                </a:solidFill>
                <a:effectLst/>
                <a:latin typeface="Calibri" panose="020F0502020204030204" pitchFamily="34" charset="0"/>
                <a:ea typeface="Times New Roman" panose="02020603050405020304" pitchFamily="18" charset="0"/>
              </a:rPr>
              <a:t>encouraging</a:t>
            </a:r>
            <a:r>
              <a:rPr lang="fr-CA" sz="1800" kern="1200" dirty="0">
                <a:solidFill>
                  <a:srgbClr val="000000"/>
                </a:solidFill>
                <a:effectLst/>
                <a:latin typeface="Calibri" panose="020F0502020204030204" pitchFamily="34" charset="0"/>
                <a:ea typeface="Times New Roman" panose="02020603050405020304" pitchFamily="18" charset="0"/>
              </a:rPr>
              <a:t> and </a:t>
            </a:r>
            <a:r>
              <a:rPr lang="fr-CA" sz="1800" kern="1200" dirty="0" err="1">
                <a:solidFill>
                  <a:srgbClr val="000000"/>
                </a:solidFill>
                <a:effectLst/>
                <a:latin typeface="Calibri" panose="020F0502020204030204" pitchFamily="34" charset="0"/>
                <a:ea typeface="Times New Roman" panose="02020603050405020304" pitchFamily="18" charset="0"/>
              </a:rPr>
              <a:t>supporting</a:t>
            </a:r>
            <a:r>
              <a:rPr lang="fr-CA" sz="1800" kern="1200" dirty="0">
                <a:solidFill>
                  <a:srgbClr val="000000"/>
                </a:solidFill>
                <a:effectLst/>
                <a:latin typeface="Calibri" panose="020F0502020204030204" pitchFamily="34" charset="0"/>
                <a:ea typeface="Times New Roman" panose="02020603050405020304" pitchFamily="18" charset="0"/>
              </a:rPr>
              <a:t> </a:t>
            </a:r>
            <a:r>
              <a:rPr lang="fr-CA" sz="1800" kern="1200" dirty="0" err="1">
                <a:solidFill>
                  <a:srgbClr val="000000"/>
                </a:solidFill>
                <a:effectLst/>
                <a:latin typeface="Calibri" panose="020F0502020204030204" pitchFamily="34" charset="0"/>
                <a:ea typeface="Times New Roman" panose="02020603050405020304" pitchFamily="18" charset="0"/>
              </a:rPr>
              <a:t>them</a:t>
            </a:r>
            <a:r>
              <a:rPr lang="fr-CA" sz="1800" kern="1200" dirty="0">
                <a:solidFill>
                  <a:srgbClr val="000000"/>
                </a:solidFill>
                <a:effectLst/>
                <a:latin typeface="Calibri" panose="020F0502020204030204" pitchFamily="34" charset="0"/>
                <a:ea typeface="Times New Roman" panose="02020603050405020304" pitchFamily="18" charset="0"/>
              </a:rPr>
              <a:t> to </a:t>
            </a:r>
            <a:r>
              <a:rPr lang="fr-CA" sz="1800" kern="1200" dirty="0" err="1">
                <a:solidFill>
                  <a:srgbClr val="000000"/>
                </a:solidFill>
                <a:effectLst/>
                <a:latin typeface="Calibri" panose="020F0502020204030204" pitchFamily="34" charset="0"/>
                <a:ea typeface="Times New Roman" panose="02020603050405020304" pitchFamily="18" charset="0"/>
              </a:rPr>
              <a:t>seek</a:t>
            </a:r>
            <a:r>
              <a:rPr lang="fr-CA" sz="1800" kern="1200" dirty="0">
                <a:solidFill>
                  <a:srgbClr val="000000"/>
                </a:solidFill>
                <a:effectLst/>
                <a:latin typeface="Calibri" panose="020F0502020204030204" pitchFamily="34" charset="0"/>
                <a:ea typeface="Times New Roman" panose="02020603050405020304" pitchFamily="18" charset="0"/>
              </a:rPr>
              <a:t> dental </a:t>
            </a:r>
            <a:r>
              <a:rPr lang="fr-CA" sz="1800" kern="1200" dirty="0" err="1">
                <a:solidFill>
                  <a:srgbClr val="000000"/>
                </a:solidFill>
                <a:effectLst/>
                <a:latin typeface="Calibri" panose="020F0502020204030204" pitchFamily="34" charset="0"/>
                <a:ea typeface="Times New Roman" panose="02020603050405020304" pitchFamily="18" charset="0"/>
              </a:rPr>
              <a:t>treatment</a:t>
            </a:r>
            <a:r>
              <a:rPr lang="fr-CA" sz="1800" kern="1200" dirty="0">
                <a:solidFill>
                  <a:srgbClr val="000000"/>
                </a:solidFill>
                <a:effectLst/>
                <a:latin typeface="Calibri" panose="020F0502020204030204" pitchFamily="34" charset="0"/>
                <a:ea typeface="Times New Roman" panose="02020603050405020304" pitchFamily="18" charset="0"/>
              </a:rPr>
              <a:t> will help </a:t>
            </a:r>
            <a:r>
              <a:rPr lang="fr-CA" sz="1800" kern="1200" dirty="0" err="1">
                <a:solidFill>
                  <a:srgbClr val="000000"/>
                </a:solidFill>
                <a:effectLst/>
                <a:latin typeface="Calibri" panose="020F0502020204030204" pitchFamily="34" charset="0"/>
                <a:ea typeface="Times New Roman" panose="02020603050405020304" pitchFamily="18" charset="0"/>
              </a:rPr>
              <a:t>reduce</a:t>
            </a:r>
            <a:r>
              <a:rPr lang="fr-CA" sz="1800" kern="1200" dirty="0">
                <a:solidFill>
                  <a:srgbClr val="000000"/>
                </a:solidFill>
                <a:effectLst/>
                <a:latin typeface="Calibri" panose="020F0502020204030204" pitchFamily="34" charset="0"/>
                <a:ea typeface="Times New Roman" panose="02020603050405020304" pitchFamily="18" charset="0"/>
              </a:rPr>
              <a:t> dental suffering.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We are encouraged by the federal government’s new Canada Dental Care Plan.  The plan covers children under the age of 18,  persons living with disabilities with a valid Disability Tax Credit,  Seniors aged 65 and over.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2365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By seeing our roles as informed navigators we can start to help in all possible ways.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can be the link from awareness to access.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can encourage, nudge, support them to access.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First the member is aware, then they make the family aware and then they walk alongside the families to access. and towards a healthier and more sustainable condition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Our goal can be to help them move out and stay out of poverty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Knowledge is power and we’ just don’t know what we don’t know’</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Imagine if we could unleash the skills and talents and knowledge that we have as a team,  what an impactful benefit we could offer to the families.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By becoming aware of local resources we can develop our roles as informed navigators.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Since there is so much out there and our families are struggling to benefit from the resources, it is important that we start to view our roles as Informed navigators.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makes our jobs a little more challenging but </a:t>
            </a:r>
            <a:r>
              <a:rPr lang="en-US" sz="1800"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much more </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rewarding.</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a new member joins SSVP we include basic local resources with our orientation so that the members are equipped to know and be aware of what is available for the families.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we first welcome a family to SSVP who have asked for help we leave them with some basic information so that they can access resources and ask us for more help next time we see them.</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provide a folder of key resources during the new family welcome visit.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also send them an email with a link to all the resources that we have mentioned in the visit, so they can research and follow up.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informed navigators we are not only using our bandwidth to be informed for the families, we are using our God given gifts and talents to pass on to the families, so that they can move to a better and more sustainable condition.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Our goal is to embed this type of knowledge and conversation into all our home visits and family interactions at the fresh food box distribution day for example.</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8763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We have a goal in Halton that every conference will be paying attention to dental suffering.</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We as SSVP are in an ideal place to take action because we see the families regularly.</a:t>
            </a:r>
          </a:p>
          <a:p>
            <a:pPr marL="0" marR="0">
              <a:spcBef>
                <a:spcPts val="0"/>
              </a:spcBef>
              <a:spcAft>
                <a:spcPts val="0"/>
              </a:spcAft>
            </a:pPr>
            <a:endParaRPr lang="fr-CA" sz="1800" kern="1200" dirty="0">
              <a:solidFill>
                <a:srgbClr val="000000"/>
              </a:solidFill>
              <a:effectLst/>
              <a:latin typeface="Calibri" panose="020F0502020204030204" pitchFamily="34" charset="0"/>
              <a:ea typeface="Times New Roman" panose="02020603050405020304" pitchFamily="18" charset="0"/>
            </a:endParaRPr>
          </a:p>
          <a:p>
            <a:pPr marL="0" marR="0">
              <a:spcBef>
                <a:spcPts val="0"/>
              </a:spcBef>
              <a:spcAft>
                <a:spcPts val="0"/>
              </a:spcAft>
            </a:pPr>
            <a:r>
              <a:rPr lang="fr-CA" sz="1800" kern="1200" dirty="0" err="1">
                <a:solidFill>
                  <a:srgbClr val="000000"/>
                </a:solidFill>
                <a:effectLst/>
                <a:latin typeface="Calibri" panose="020F0502020204030204" pitchFamily="34" charset="0"/>
                <a:ea typeface="Times New Roman" panose="02020603050405020304" pitchFamily="18" charset="0"/>
              </a:rPr>
              <a:t>We</a:t>
            </a:r>
            <a:r>
              <a:rPr lang="fr-CA" sz="1800" kern="1200" dirty="0">
                <a:solidFill>
                  <a:srgbClr val="000000"/>
                </a:solidFill>
                <a:effectLst/>
                <a:latin typeface="Calibri" panose="020F0502020204030204" pitchFamily="34" charset="0"/>
                <a:ea typeface="Times New Roman" panose="02020603050405020304" pitchFamily="18" charset="0"/>
              </a:rPr>
              <a:t> have a 4 </a:t>
            </a:r>
            <a:r>
              <a:rPr lang="fr-CA" sz="1800" kern="1200" dirty="0" err="1">
                <a:solidFill>
                  <a:srgbClr val="000000"/>
                </a:solidFill>
                <a:effectLst/>
                <a:latin typeface="Calibri" panose="020F0502020204030204" pitchFamily="34" charset="0"/>
                <a:ea typeface="Times New Roman" panose="02020603050405020304" pitchFamily="18" charset="0"/>
              </a:rPr>
              <a:t>pillar</a:t>
            </a:r>
            <a:r>
              <a:rPr lang="fr-CA" sz="1800" kern="1200" dirty="0">
                <a:solidFill>
                  <a:srgbClr val="000000"/>
                </a:solidFill>
                <a:effectLst/>
                <a:latin typeface="Calibri" panose="020F0502020204030204" pitchFamily="34" charset="0"/>
                <a:ea typeface="Times New Roman" panose="02020603050405020304" pitchFamily="18" charset="0"/>
              </a:rPr>
              <a:t> approach and you can start with </a:t>
            </a:r>
            <a:r>
              <a:rPr lang="fr-CA" sz="1800" i="1" kern="1200" dirty="0">
                <a:solidFill>
                  <a:srgbClr val="000000"/>
                </a:solidFill>
                <a:effectLst/>
                <a:latin typeface="Calibri" panose="020F0502020204030204" pitchFamily="34" charset="0"/>
                <a:ea typeface="Times New Roman" panose="02020603050405020304" pitchFamily="18" charset="0"/>
              </a:rPr>
              <a:t>one</a:t>
            </a:r>
            <a:r>
              <a:rPr lang="fr-CA" sz="1800" kern="1200" dirty="0">
                <a:solidFill>
                  <a:srgbClr val="000000"/>
                </a:solidFill>
                <a:effectLst/>
                <a:latin typeface="Calibri" panose="020F0502020204030204" pitchFamily="34" charset="0"/>
                <a:ea typeface="Times New Roman" panose="02020603050405020304" pitchFamily="18" charset="0"/>
              </a:rPr>
              <a:t> of these pillars, you </a:t>
            </a:r>
            <a:r>
              <a:rPr lang="fr-CA" sz="1800" i="1" kern="1200" dirty="0">
                <a:solidFill>
                  <a:srgbClr val="000000"/>
                </a:solidFill>
                <a:effectLst/>
                <a:latin typeface="Calibri" panose="020F0502020204030204" pitchFamily="34" charset="0"/>
                <a:ea typeface="Times New Roman" panose="02020603050405020304" pitchFamily="18" charset="0"/>
              </a:rPr>
              <a:t>do not </a:t>
            </a:r>
            <a:r>
              <a:rPr lang="fr-CA" sz="1800" kern="1200" dirty="0">
                <a:solidFill>
                  <a:srgbClr val="000000"/>
                </a:solidFill>
                <a:effectLst/>
                <a:latin typeface="Calibri" panose="020F0502020204030204" pitchFamily="34" charset="0"/>
                <a:ea typeface="Times New Roman" panose="02020603050405020304" pitchFamily="18" charset="0"/>
              </a:rPr>
              <a:t>have to start with four!</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This is just an example of how we proceed in Halton and I fully realize dental coverage differs by geographic locations across Canada.  </a:t>
            </a:r>
            <a:r>
              <a:rPr lang="fr-CA" sz="1800" b="0" kern="1200" dirty="0">
                <a:solidFill>
                  <a:srgbClr val="000000"/>
                </a:solidFill>
                <a:effectLst/>
                <a:latin typeface="Calibri" panose="020F0502020204030204" pitchFamily="34" charset="0"/>
                <a:ea typeface="Times New Roman" panose="02020603050405020304" pitchFamily="18" charset="0"/>
              </a:rPr>
              <a:t>This is an illustrative example only</a:t>
            </a:r>
            <a:r>
              <a:rPr lang="fr-CA" sz="1800" b="1"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 – Healthy Smiles Ontario,  Adult Teeth Cleaning,  Adult Urgent care,  Senior Dental  – this includes connecting seniors to the Ontario Seniors dental care program (OSDCP)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Healthy Smiles is an Ontario program but there are similar programs in other regions.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Start with connecting the children.  If </a:t>
            </a:r>
            <a:r>
              <a:rPr lang="fr-CA" sz="1800" i="1" kern="1200" dirty="0">
                <a:solidFill>
                  <a:srgbClr val="000000"/>
                </a:solidFill>
                <a:effectLst/>
                <a:latin typeface="Calibri" panose="020F0502020204030204" pitchFamily="34" charset="0"/>
                <a:ea typeface="Times New Roman" panose="02020603050405020304" pitchFamily="18" charset="0"/>
              </a:rPr>
              <a:t>we</a:t>
            </a:r>
            <a:r>
              <a:rPr lang="fr-CA" sz="1800" kern="1200" dirty="0">
                <a:solidFill>
                  <a:srgbClr val="000000"/>
                </a:solidFill>
                <a:effectLst/>
                <a:latin typeface="Calibri" panose="020F0502020204030204" pitchFamily="34" charset="0"/>
                <a:ea typeface="Times New Roman" panose="02020603050405020304" pitchFamily="18" charset="0"/>
              </a:rPr>
              <a:t> can help the moms become aware of the free dental care, we might be able to ensure that the children get seen regularly by dentists to avoid later major dental pain and suffering due to neglected teeth.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fr-CA" sz="1800" kern="1200" dirty="0">
                <a:solidFill>
                  <a:srgbClr val="000000"/>
                </a:solidFill>
                <a:effectLst/>
                <a:latin typeface="Calibri" panose="020F0502020204030204" pitchFamily="34" charset="0"/>
                <a:ea typeface="Times New Roman" panose="02020603050405020304" pitchFamily="18" charset="0"/>
              </a:rPr>
              <a:t>We have a goal to imbed the dental conversation into our home visits so that we can connect the families to the dental care they need for </a:t>
            </a:r>
            <a:r>
              <a:rPr lang="fr-CA" sz="1800" i="1" kern="1200" dirty="0">
                <a:solidFill>
                  <a:srgbClr val="000000"/>
                </a:solidFill>
                <a:effectLst/>
                <a:latin typeface="Calibri" panose="020F0502020204030204" pitchFamily="34" charset="0"/>
                <a:ea typeface="Times New Roman" panose="02020603050405020304" pitchFamily="18" charset="0"/>
              </a:rPr>
              <a:t>themselves and their children.</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4659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touch briefly on this new and emerging Federal dental care plan.</a:t>
            </a:r>
          </a:p>
          <a:p>
            <a:endParaRPr lang="en-US" dirty="0"/>
          </a:p>
          <a:p>
            <a:r>
              <a:rPr lang="en-US" dirty="0"/>
              <a:t>There is a separate Dental training toolkit if interested in learning more about how to start a dental focus in your council/conference</a:t>
            </a:r>
            <a:endParaRPr lang="en-CA" dirty="0"/>
          </a:p>
        </p:txBody>
      </p:sp>
      <p:sp>
        <p:nvSpPr>
          <p:cNvPr id="4" name="Slide Number Placeholder 3"/>
          <p:cNvSpPr>
            <a:spLocks noGrp="1"/>
          </p:cNvSpPr>
          <p:nvPr>
            <p:ph type="sldNum" sz="quarter" idx="5"/>
          </p:nvPr>
        </p:nvSpPr>
        <p:spPr/>
        <p:txBody>
          <a:bodyPr/>
          <a:lstStyle/>
          <a:p>
            <a:fld id="{E4B184BF-3510-4812-BB2D-DE8D4AADD32B}" type="slidenum">
              <a:rPr lang="en-US" smtClean="0"/>
              <a:t>46</a:t>
            </a:fld>
            <a:endParaRPr lang="en-US" dirty="0"/>
          </a:p>
        </p:txBody>
      </p:sp>
    </p:spTree>
    <p:extLst>
      <p:ext uri="{BB962C8B-B14F-4D97-AF65-F5344CB8AC3E}">
        <p14:creationId xmlns:p14="http://schemas.microsoft.com/office/powerpoint/2010/main" val="3346145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rPr>
              <a:t>We have prepared everything that could be helpful for you. Whether you are on a home visit or whether your families are coming in to the church for a fresh food box.  These conversations can bring to light the issues.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0" kern="1200" dirty="0">
                <a:solidFill>
                  <a:srgbClr val="000000"/>
                </a:solidFill>
                <a:effectLst/>
                <a:latin typeface="Calibri" panose="020F0502020204030204" pitchFamily="34" charset="0"/>
                <a:ea typeface="Times New Roman" panose="02020603050405020304" pitchFamily="18" charset="0"/>
              </a:rPr>
              <a:t>One gentleman </a:t>
            </a:r>
            <a:r>
              <a:rPr lang="en-US" sz="1800" kern="1200" dirty="0">
                <a:solidFill>
                  <a:srgbClr val="000000"/>
                </a:solidFill>
                <a:effectLst/>
                <a:latin typeface="Calibri" panose="020F0502020204030204" pitchFamily="34" charset="0"/>
                <a:ea typeface="Times New Roman" panose="02020603050405020304" pitchFamily="18" charset="0"/>
              </a:rPr>
              <a:t>had been suffering for four years needing dentures.  Awareness led SSVP to connect him to receive dentures and for the first time in four years he was confident enough to smile again.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0" kern="1200" dirty="0">
                <a:solidFill>
                  <a:srgbClr val="000000"/>
                </a:solidFill>
                <a:effectLst/>
                <a:latin typeface="Calibri" panose="020F0502020204030204" pitchFamily="34" charset="0"/>
                <a:ea typeface="Times New Roman" panose="02020603050405020304" pitchFamily="18" charset="0"/>
              </a:rPr>
              <a:t>One 6 year </a:t>
            </a:r>
            <a:r>
              <a:rPr lang="en-US" sz="1800" kern="1200" dirty="0">
                <a:solidFill>
                  <a:srgbClr val="000000"/>
                </a:solidFill>
                <a:effectLst/>
                <a:latin typeface="Calibri" panose="020F0502020204030204" pitchFamily="34" charset="0"/>
                <a:ea typeface="Times New Roman" panose="02020603050405020304" pitchFamily="18" charset="0"/>
              </a:rPr>
              <a:t>old has never been to the dentist.  She suffers from severe anxiety and her mom is worried about how to get her there. With a bit of research we have been able to find a dentist that specializes in these tricky situations where children are too overwhelmed to get into a dentist chair.</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rPr>
              <a:t>The other day a text came in from a mom who had just had her teeth cleaned with SSVP help and  she was </a:t>
            </a:r>
            <a:r>
              <a:rPr lang="en-US" sz="1800" i="1" kern="1200" dirty="0">
                <a:solidFill>
                  <a:srgbClr val="000000"/>
                </a:solidFill>
                <a:effectLst/>
                <a:latin typeface="Calibri" panose="020F0502020204030204" pitchFamily="34" charset="0"/>
                <a:ea typeface="Times New Roman" panose="02020603050405020304" pitchFamily="18" charset="0"/>
              </a:rPr>
              <a:t>so happy </a:t>
            </a:r>
            <a:r>
              <a:rPr lang="en-US" sz="1800" kern="1200" dirty="0">
                <a:solidFill>
                  <a:srgbClr val="000000"/>
                </a:solidFill>
                <a:effectLst/>
                <a:latin typeface="Calibri" panose="020F0502020204030204" pitchFamily="34" charset="0"/>
                <a:ea typeface="Times New Roman" panose="02020603050405020304" pitchFamily="18" charset="0"/>
              </a:rPr>
              <a:t>that her message included numerous emoji’s expressing her excitement and gratitude.  It was almost like she had won the lottery.</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0" kern="1200" dirty="0">
                <a:solidFill>
                  <a:srgbClr val="000000"/>
                </a:solidFill>
                <a:effectLst/>
                <a:latin typeface="Calibri" panose="020F0502020204030204" pitchFamily="34" charset="0"/>
                <a:ea typeface="Times New Roman" panose="02020603050405020304" pitchFamily="18" charset="0"/>
              </a:rPr>
              <a:t>One senior </a:t>
            </a:r>
            <a:r>
              <a:rPr lang="en-US" sz="1800" kern="1200" dirty="0">
                <a:solidFill>
                  <a:srgbClr val="000000"/>
                </a:solidFill>
                <a:effectLst/>
                <a:latin typeface="Calibri" panose="020F0502020204030204" pitchFamily="34" charset="0"/>
                <a:ea typeface="Times New Roman" panose="02020603050405020304" pitchFamily="18" charset="0"/>
              </a:rPr>
              <a:t>we know has been feeling sick for years.  It took some encouragement and nudging for us to help walk alongside her to ensure that she received the treatment she needed to connect her to a professional who has identified the problem with an damaged crown that has been infecting her mouth and gums on one side of her face, for more than a year.  This dental work, she has been told will clear up the infection and make her feel better than she had felt for ages.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rPr>
              <a:t>This is social justice in action!</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87867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We are on a mission to get every child we serve into recreational programs.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Children need to get connected into activities that will empower them, help them get connected into mentors,  help them grow and give them hope for the future.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One of the families we walk alongside is a mom with four children under 13.  The youngest, let’s call him Daniel, loved the Karate kid movie and watched it all the time and wanted to join Taekwondo.  With a bit of time and effort, SSVP members walked the mom through the application process for Jumpstart (this is the Canadian Tire fund available to children nationally)  approached the local studio for a discount and helped connect Daniel and his older brother Ricky to Taekwondo.  They go five times a week and it’s a home away from home.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We can help to find each child’s spark and help to connect them into recreational programs.  </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2187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There are programs and financial support programs available for each child we serve to be involved in enriching sports and activities.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To monetize the opportunities in Halton just as an example,   children are able to access Canadian Tire Jumpstart (up to $600 per year),   Regional funds (up to $800 per year), and Municipal funds (up to $300 per year).    </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That totals up to $1700 of opportunities each and every year for every child we serve.  Some regions and municipalities offer even more generous incentives to encourage the children to participate in the community.  </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Get informed about what is available in your own communities and help to connect the children. </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4196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There are simple recreation resources that we can leverage for our home visits and any interactions we have with the families.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We have a recreation sheet we keep updated and current.  This is a standard resource for us.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We periodically invite the town of Oakville rec department come to our food box to help families sign up for their recreational assistance.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We have brochures available.   We applied for free day passes to distribute.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There are so many ideas we can use to help the families become aware of what is available and to get connected.</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rPr>
              <a:t>They are also a lot of programs for seniors,  to help them to get out and involved in the community.</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4B184BF-3510-4812-BB2D-DE8D4AADD32B}" type="slidenum">
              <a:rPr lang="en-US" smtClean="0"/>
              <a:t>50</a:t>
            </a:fld>
            <a:endParaRPr lang="en-US" dirty="0"/>
          </a:p>
        </p:txBody>
      </p:sp>
    </p:spTree>
    <p:extLst>
      <p:ext uri="{BB962C8B-B14F-4D97-AF65-F5344CB8AC3E}">
        <p14:creationId xmlns:p14="http://schemas.microsoft.com/office/powerpoint/2010/main" val="23365231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AC011-7379-42CF-BAEF-4BE4CE4539C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433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91444" y="4400550"/>
            <a:ext cx="5540022" cy="4647494"/>
          </a:xfrm>
        </p:spPr>
        <p:txBody>
          <a:bodyPr/>
          <a:lstStyle/>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Starting off with becoming more informed…Lets look at three aspects of this:</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Firstly why is this even needed?</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Secondly what is the basic information we can be aware of?</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And lastly, lets be sure to know what is free and subsidized in the areas of Health, Education and Wellbeing.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is hard even for us to figure out what the opportunities and programs are that available for us and our children.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such so many.  New ones get created,  existing ones get improved.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somebody struggling in poverty, its much harder to navigate resources and opportunities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especially true for those living with a disability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can focus on building awareness of other outreach,  programs,  opportunities and services in the local area.</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so key -  know your community resources.   Know your government benefits -  regional, Ontario,  Federal</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Empowering the families to connect to programs,  especially those that will connect them to their skills,  strengths and dreams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continue to stretch the vision towards a Relational Ministry of Accompaniment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Halton,  we have organized them under the pillars of Health, Education and Wellness (HEW).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a:xfrm>
            <a:off x="6400799" y="8685213"/>
            <a:ext cx="455613" cy="4587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1735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should be in our resource toolbox?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include such resources as  Where to find help in Halton, where to find food in Halton.  211,  311  - key numbers,   Halton Community legal Clinic.  Halton Multicultural Council.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Include information on the Prosper Canada benefits finder.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resource binder which includes information about all the key resources in the community is essential to create.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read a great term from Donna Beegle from Communication across barriers, who is a leading poverty activist in the US – build your resource backpack.</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Each of the members by being inquisitive and curious can share with the team the resources they have uncovered.</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meet with the key agencies and create collaborative relationships with them.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 from the internet, the local newspaper, look out for and research opportunities that can help the families.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help them build the capacity of the families to success by creating a pathway to access and to motivate,  encourage and empower them to take advantage of the opportunities.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925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are going to talk about what our Society asks us to do</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it looks like to take that extra care and why we should even bother with this extra step.</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we take the extra step we can ensure that the families are actually connecting to the opportunities that they are now aware of.</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need to work to remove the poverty barriers and create opportunities to move out of poverty.   It is moving beyond assisting our neighbours to cope while they continue to live in poverty to helping them to move out of poverty</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systems are so complex that navigating through barriers to access is hard even for us and we are in a comfortable place and with adequate if not abundant means.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seems like a maze to some and they don’t know where to start.  The issues faced by the families become so complicated and entwined that they get worse and the worse they get,  the less likely a person will be able and ready to tackle the very first step.</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so many hoops and barriers.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Language barriers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Literacy issues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disabilities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Forms to drop off but no car.   Forms to sign but no printer.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School assignments to do but no laptop.</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 home support for a sick child.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 funds to fix a broken car</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barriers and challenges can go on and on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With a bit of time and interest we can learn more about what is out there through our own investigation and through learning from other Vincentians.</a:t>
            </a:r>
            <a:endParaRPr lang="en-US" sz="1800" dirty="0">
              <a:effectLst/>
              <a:latin typeface="Times New Roman" panose="02020603050405020304" pitchFamily="18" charset="0"/>
              <a:ea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8233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is part of our mission statement– to help in all possible ways</a:t>
            </a: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C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 the link from awareness to access.  First the volunteer is aware,  then we can make the family aware, and then we can walk alongside them to access.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our mission and values state that we should be prepared to have personal contact with those in need and to help in all possible ways.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this mean?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possible?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possible for you is different for what is possible for those we serve.  It is highly likely that we have greater bandwidth to spend time solving problems.  We know trouble shooting can take time and means record keeping and follow up efforts.  What is possible for us as Vincentians and what is possible for our conferences?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we can figure out what is possible we will figure out how to reach our potential.  That is all that is asked of us.  To do our very best as Vincentians.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Everyone has problems and issues they are trying to struggle through and our SSVP families are no exception.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are always going to come across barriers to moving forward and staying vibrant as many people do not like changing what they have always done.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are about finding solutions to problems.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we find a barrier we go over it, or we go under it or we go around it, with the help of the learning from the families and with the help of our fellow Vincentians we hope we can come together as a family and reach our potential to better serve the families.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755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can continue to strive to reach our potential to assist.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are the Catholic church,  we have the largest recruiting base of any outreach organization.  We are only tapping our potential to help.   </a:t>
            </a:r>
          </a:p>
          <a:p>
            <a:pPr marL="0" marR="0">
              <a:spcBef>
                <a:spcPts val="0"/>
              </a:spcBef>
              <a:spcAft>
                <a:spcPts val="0"/>
              </a:spcAft>
            </a:pPr>
            <a:endPar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are Prayerful Positive people of possibilities (PPPOP)!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can build the resource and financial capabilities to help our neighbours in a meaningful impactful way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have the privilege of stepping into people’s lives in home visits,  building trust and learning how we can assist the families to move forward to a more sustainable and healthier condition.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can continue to keep stretching past transactional charity to relational ministry.</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184BF-3510-4812-BB2D-DE8D4AADD3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3648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chor">
    <p:spTree>
      <p:nvGrpSpPr>
        <p:cNvPr id="1" name=""/>
        <p:cNvGrpSpPr/>
        <p:nvPr/>
      </p:nvGrpSpPr>
      <p:grpSpPr>
        <a:xfrm>
          <a:off x="0" y="0"/>
          <a:ext cx="0" cy="0"/>
          <a:chOff x="0" y="0"/>
          <a:chExt cx="0" cy="0"/>
        </a:xfrm>
      </p:grpSpPr>
      <p:grpSp>
        <p:nvGrpSpPr>
          <p:cNvPr id="3" name="Group 8"/>
          <p:cNvGrpSpPr/>
          <p:nvPr userDrawn="1"/>
        </p:nvGrpSpPr>
        <p:grpSpPr>
          <a:xfrm rot="10800000">
            <a:off x="-2099233" y="0"/>
            <a:ext cx="6976033" cy="6864858"/>
            <a:chOff x="4267200" y="230"/>
            <a:chExt cx="6976033" cy="6864858"/>
          </a:xfrm>
        </p:grpSpPr>
        <p:sp>
          <p:nvSpPr>
            <p:cNvPr id="15" name="Freeform 14"/>
            <p:cNvSpPr>
              <a:spLocks/>
            </p:cNvSpPr>
            <p:nvPr userDrawn="1"/>
          </p:nvSpPr>
          <p:spPr bwMode="auto">
            <a:xfrm>
              <a:off x="4267200" y="230"/>
              <a:ext cx="6191499" cy="6864858"/>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7" h="10010">
                  <a:moveTo>
                    <a:pt x="16050" y="0"/>
                  </a:moveTo>
                  <a:lnTo>
                    <a:pt x="16050" y="10000"/>
                  </a:lnTo>
                  <a:lnTo>
                    <a:pt x="13616" y="10010"/>
                  </a:lnTo>
                  <a:cubicBezTo>
                    <a:pt x="14247" y="9113"/>
                    <a:pt x="20377" y="4542"/>
                    <a:pt x="0" y="0"/>
                  </a:cubicBezTo>
                  <a:lnTo>
                    <a:pt x="16050" y="0"/>
                  </a:lnTo>
                  <a:close/>
                </a:path>
              </a:pathLst>
            </a:custGeom>
            <a:gradFill>
              <a:gsLst>
                <a:gs pos="0">
                  <a:srgbClr val="5E9EFF">
                    <a:alpha val="30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sp>
          <p:nvSpPr>
            <p:cNvPr id="16" name="Freeform 15"/>
            <p:cNvSpPr>
              <a:spLocks/>
            </p:cNvSpPr>
            <p:nvPr userDrawn="1"/>
          </p:nvSpPr>
          <p:spPr bwMode="auto">
            <a:xfrm>
              <a:off x="5791298" y="230"/>
              <a:ext cx="545193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6771 w 20377"/>
                <a:gd name="connsiteY0" fmla="*/ 0 h 10010"/>
                <a:gd name="connsiteX1" fmla="*/ 6771 w 20377"/>
                <a:gd name="connsiteY1" fmla="*/ 10000 h 10010"/>
                <a:gd name="connsiteX2" fmla="*/ 4337 w 20377"/>
                <a:gd name="connsiteY2" fmla="*/ 10010 h 10010"/>
                <a:gd name="connsiteX3" fmla="*/ 0 w 20377"/>
                <a:gd name="connsiteY3" fmla="*/ 0 h 10010"/>
                <a:gd name="connsiteX4" fmla="*/ 6771 w 20377"/>
                <a:gd name="connsiteY4" fmla="*/ 0 h 10010"/>
                <a:gd name="connsiteX0" fmla="*/ 11034 w 24640"/>
                <a:gd name="connsiteY0" fmla="*/ 0 h 10000"/>
                <a:gd name="connsiteX1" fmla="*/ 11034 w 24640"/>
                <a:gd name="connsiteY1" fmla="*/ 10000 h 10000"/>
                <a:gd name="connsiteX2" fmla="*/ 0 w 24640"/>
                <a:gd name="connsiteY2" fmla="*/ 10000 h 10000"/>
                <a:gd name="connsiteX3" fmla="*/ 4263 w 24640"/>
                <a:gd name="connsiteY3" fmla="*/ 0 h 10000"/>
                <a:gd name="connsiteX4" fmla="*/ 11034 w 24640"/>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7943"/>
                <a:gd name="connsiteY0" fmla="*/ 0 h 10000"/>
                <a:gd name="connsiteX1" fmla="*/ 11034 w 17943"/>
                <a:gd name="connsiteY1" fmla="*/ 10000 h 10000"/>
                <a:gd name="connsiteX2" fmla="*/ 0 w 17943"/>
                <a:gd name="connsiteY2" fmla="*/ 10000 h 10000"/>
                <a:gd name="connsiteX3" fmla="*/ 4263 w 17943"/>
                <a:gd name="connsiteY3" fmla="*/ 0 h 10000"/>
                <a:gd name="connsiteX4" fmla="*/ 11034 w 1794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3" h="10000">
                  <a:moveTo>
                    <a:pt x="11034" y="0"/>
                  </a:moveTo>
                  <a:lnTo>
                    <a:pt x="11034" y="10000"/>
                  </a:lnTo>
                  <a:lnTo>
                    <a:pt x="0" y="10000"/>
                  </a:lnTo>
                  <a:cubicBezTo>
                    <a:pt x="2286" y="9591"/>
                    <a:pt x="17943" y="7666"/>
                    <a:pt x="4263" y="0"/>
                  </a:cubicBezTo>
                  <a:lnTo>
                    <a:pt x="11034" y="0"/>
                  </a:lnTo>
                  <a:close/>
                </a:path>
              </a:pathLst>
            </a:custGeom>
            <a:gradFill>
              <a:gsLst>
                <a:gs pos="0">
                  <a:srgbClr val="5E9EFF">
                    <a:alpha val="30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grpSp>
      <p:sp>
        <p:nvSpPr>
          <p:cNvPr id="2" name="Title 1"/>
          <p:cNvSpPr>
            <a:spLocks noGrp="1"/>
          </p:cNvSpPr>
          <p:nvPr>
            <p:ph type="title" hasCustomPrompt="1"/>
          </p:nvPr>
        </p:nvSpPr>
        <p:spPr>
          <a:xfrm>
            <a:off x="1118468" y="2084534"/>
            <a:ext cx="7010772" cy="1044388"/>
          </a:xfrm>
        </p:spPr>
        <p:txBody>
          <a:bodyPr anchor="ctr" anchorCtr="0"/>
          <a:lstStyle>
            <a:lvl1pPr algn="l">
              <a:defRPr sz="2100">
                <a:effectLst>
                  <a:outerShdw blurRad="38100" dist="38100" dir="2700000" algn="tl">
                    <a:srgbClr val="000000">
                      <a:alpha val="43137"/>
                    </a:srgbClr>
                  </a:outerShdw>
                </a:effectLst>
              </a:defRPr>
            </a:lvl1pPr>
          </a:lstStyle>
          <a:p>
            <a:r>
              <a:rPr lang="en-US" dirty="0"/>
              <a:t>Click to edit Anchor headline</a:t>
            </a:r>
          </a:p>
        </p:txBody>
      </p:sp>
    </p:spTree>
    <p:extLst>
      <p:ext uri="{BB962C8B-B14F-4D97-AF65-F5344CB8AC3E}">
        <p14:creationId xmlns:p14="http://schemas.microsoft.com/office/powerpoint/2010/main" val="4265834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18927-60E7-2649-A319-482F083266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A0C31B-E881-5040-85AB-5BAE03F6689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A8B103-6259-9743-9FA7-AF30622F725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47845B-04CF-4A45-97B0-FE166A8C008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BC110A95-AA31-2346-B529-6B635FFADA0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308A89F-8561-AA41-BF07-48C3D86F7498}"/>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690397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0E55-AB26-2242-B6E2-896893A67637}"/>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5A13B6-3C5B-E94D-9FC3-3E3542AAF73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B3EDA-6CCE-854E-9CD6-E4D0EFA959F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52A968-CC24-CD4E-AC07-89D4513AF19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D671BFF-A1D3-B64D-BAD9-6863B08ECAB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01BC2-166C-654D-8925-7F459AFF5AC0}"/>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3BA4BF2A-5BAC-4749-AA8D-B40BF112388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AFAC5AC-1CB6-4C4A-B85C-82F27D305FCD}"/>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4066363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6C095-DDF7-374A-B429-C4F76AACA1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C1BD20-878B-6742-91D2-BB68950C0BA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D6FE97E-2605-094C-87F7-DA50D4D1D9A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750E44C-B59A-3244-B6D4-3FEC870EFB3A}"/>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3031302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72C2A5-D0C7-E745-B3B7-03A8032F4925}"/>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426943A9-1973-CB41-B42D-73E8F4D0F06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C3C51B2-B0B3-CC46-AA80-2408D89A31C0}"/>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3001757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ECA67-7233-7D44-9EC1-EDFFDA325FB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93E7006-AF7B-C54D-9621-3E71679DF78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D00EC4-97B4-1E43-8A01-1FE889512CE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725E468-7444-2045-9613-FAEBC3A8F4D0}"/>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2164D39-DEE3-ED4E-954F-F131D3146DE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55E1D9-4339-8244-8029-7DC4C435FF0F}"/>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192511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207AD-C92F-5949-A345-5EFC605380F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8E1F951-24CD-364C-BF1C-E5F05C41EA9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696D9FAD-E172-9E4D-83A5-A7CD9263826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3E77407-017C-0A43-8BF7-14CC7934B2B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7895168-03AD-D048-953B-B04D3543DF3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BCBB839-915A-0549-914A-67810DC91327}"/>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1103761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727A5-1239-364B-BB04-8D9B8132F7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472864-4695-4B4D-9D68-55EE6ADEC0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52D31F-1732-6442-94B5-09391766784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E9C547A-E117-ED49-94A7-C72E45F0EBA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026595-A903-824B-AF86-6701714DB019}"/>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2469192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07A8FD-0655-D54F-A78C-9C6EC3F11B9B}"/>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8BD3B9-3DE0-414E-A893-055DB9EDE09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15EF46-6197-9742-AC44-09F8C80469BA}"/>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3AB0768-EA8C-7E45-B01E-6AC274578C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7E3814-56D2-7E4B-95D5-1002199F9380}"/>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28787503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3588125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4095756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planation">
    <p:spTree>
      <p:nvGrpSpPr>
        <p:cNvPr id="1" name=""/>
        <p:cNvGrpSpPr/>
        <p:nvPr/>
      </p:nvGrpSpPr>
      <p:grpSpPr>
        <a:xfrm>
          <a:off x="0" y="0"/>
          <a:ext cx="0" cy="0"/>
          <a:chOff x="0" y="0"/>
          <a:chExt cx="0" cy="0"/>
        </a:xfrm>
      </p:grpSpPr>
      <p:grpSp>
        <p:nvGrpSpPr>
          <p:cNvPr id="3" name="Group 8"/>
          <p:cNvGrpSpPr/>
          <p:nvPr userDrawn="1"/>
        </p:nvGrpSpPr>
        <p:grpSpPr>
          <a:xfrm>
            <a:off x="4267201" y="533631"/>
            <a:ext cx="6976033" cy="6864858"/>
            <a:chOff x="4267200" y="230"/>
            <a:chExt cx="6976033" cy="6864858"/>
          </a:xfrm>
        </p:grpSpPr>
        <p:sp>
          <p:nvSpPr>
            <p:cNvPr id="10" name="Freeform 9"/>
            <p:cNvSpPr>
              <a:spLocks/>
            </p:cNvSpPr>
            <p:nvPr userDrawn="1"/>
          </p:nvSpPr>
          <p:spPr bwMode="auto">
            <a:xfrm>
              <a:off x="4267200" y="230"/>
              <a:ext cx="6191499" cy="6864858"/>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7" h="10010">
                  <a:moveTo>
                    <a:pt x="16050" y="0"/>
                  </a:moveTo>
                  <a:lnTo>
                    <a:pt x="16050" y="10000"/>
                  </a:lnTo>
                  <a:lnTo>
                    <a:pt x="13616" y="10010"/>
                  </a:lnTo>
                  <a:cubicBezTo>
                    <a:pt x="14247" y="9113"/>
                    <a:pt x="20377" y="4542"/>
                    <a:pt x="0" y="0"/>
                  </a:cubicBezTo>
                  <a:lnTo>
                    <a:pt x="16050" y="0"/>
                  </a:lnTo>
                  <a:close/>
                </a:path>
              </a:pathLst>
            </a:custGeom>
            <a:gradFill>
              <a:gsLst>
                <a:gs pos="0">
                  <a:srgbClr val="5E9EFF">
                    <a:alpha val="30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sp>
          <p:nvSpPr>
            <p:cNvPr id="11" name="Freeform 10"/>
            <p:cNvSpPr>
              <a:spLocks/>
            </p:cNvSpPr>
            <p:nvPr userDrawn="1"/>
          </p:nvSpPr>
          <p:spPr bwMode="auto">
            <a:xfrm>
              <a:off x="5791298" y="230"/>
              <a:ext cx="545193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6771 w 20377"/>
                <a:gd name="connsiteY0" fmla="*/ 0 h 10010"/>
                <a:gd name="connsiteX1" fmla="*/ 6771 w 20377"/>
                <a:gd name="connsiteY1" fmla="*/ 10000 h 10010"/>
                <a:gd name="connsiteX2" fmla="*/ 4337 w 20377"/>
                <a:gd name="connsiteY2" fmla="*/ 10010 h 10010"/>
                <a:gd name="connsiteX3" fmla="*/ 0 w 20377"/>
                <a:gd name="connsiteY3" fmla="*/ 0 h 10010"/>
                <a:gd name="connsiteX4" fmla="*/ 6771 w 20377"/>
                <a:gd name="connsiteY4" fmla="*/ 0 h 10010"/>
                <a:gd name="connsiteX0" fmla="*/ 11034 w 24640"/>
                <a:gd name="connsiteY0" fmla="*/ 0 h 10000"/>
                <a:gd name="connsiteX1" fmla="*/ 11034 w 24640"/>
                <a:gd name="connsiteY1" fmla="*/ 10000 h 10000"/>
                <a:gd name="connsiteX2" fmla="*/ 0 w 24640"/>
                <a:gd name="connsiteY2" fmla="*/ 10000 h 10000"/>
                <a:gd name="connsiteX3" fmla="*/ 4263 w 24640"/>
                <a:gd name="connsiteY3" fmla="*/ 0 h 10000"/>
                <a:gd name="connsiteX4" fmla="*/ 11034 w 24640"/>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7943"/>
                <a:gd name="connsiteY0" fmla="*/ 0 h 10000"/>
                <a:gd name="connsiteX1" fmla="*/ 11034 w 17943"/>
                <a:gd name="connsiteY1" fmla="*/ 10000 h 10000"/>
                <a:gd name="connsiteX2" fmla="*/ 0 w 17943"/>
                <a:gd name="connsiteY2" fmla="*/ 10000 h 10000"/>
                <a:gd name="connsiteX3" fmla="*/ 4263 w 17943"/>
                <a:gd name="connsiteY3" fmla="*/ 0 h 10000"/>
                <a:gd name="connsiteX4" fmla="*/ 11034 w 1794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3" h="10000">
                  <a:moveTo>
                    <a:pt x="11034" y="0"/>
                  </a:moveTo>
                  <a:lnTo>
                    <a:pt x="11034" y="10000"/>
                  </a:lnTo>
                  <a:lnTo>
                    <a:pt x="0" y="10000"/>
                  </a:lnTo>
                  <a:cubicBezTo>
                    <a:pt x="2286" y="9591"/>
                    <a:pt x="17943" y="7666"/>
                    <a:pt x="4263" y="0"/>
                  </a:cubicBezTo>
                  <a:lnTo>
                    <a:pt x="11034" y="0"/>
                  </a:lnTo>
                  <a:close/>
                </a:path>
              </a:pathLst>
            </a:custGeom>
            <a:gradFill>
              <a:gsLst>
                <a:gs pos="0">
                  <a:srgbClr val="5E9EFF">
                    <a:alpha val="30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grpSp>
      <p:grpSp>
        <p:nvGrpSpPr>
          <p:cNvPr id="9" name="Group 8"/>
          <p:cNvGrpSpPr/>
          <p:nvPr userDrawn="1"/>
        </p:nvGrpSpPr>
        <p:grpSpPr>
          <a:xfrm rot="10800000">
            <a:off x="-2099234" y="533401"/>
            <a:ext cx="6976033" cy="6324599"/>
            <a:chOff x="4267200" y="230"/>
            <a:chExt cx="6976033" cy="6864858"/>
          </a:xfrm>
        </p:grpSpPr>
        <p:sp>
          <p:nvSpPr>
            <p:cNvPr id="15" name="Freeform 14"/>
            <p:cNvSpPr>
              <a:spLocks/>
            </p:cNvSpPr>
            <p:nvPr userDrawn="1"/>
          </p:nvSpPr>
          <p:spPr bwMode="auto">
            <a:xfrm>
              <a:off x="4267200" y="230"/>
              <a:ext cx="6191499" cy="6864858"/>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7" h="10010">
                  <a:moveTo>
                    <a:pt x="16050" y="0"/>
                  </a:moveTo>
                  <a:lnTo>
                    <a:pt x="16050" y="10000"/>
                  </a:lnTo>
                  <a:lnTo>
                    <a:pt x="13616" y="10010"/>
                  </a:lnTo>
                  <a:cubicBezTo>
                    <a:pt x="14247" y="9113"/>
                    <a:pt x="20377" y="4542"/>
                    <a:pt x="0" y="0"/>
                  </a:cubicBezTo>
                  <a:lnTo>
                    <a:pt x="16050" y="0"/>
                  </a:lnTo>
                  <a:close/>
                </a:path>
              </a:pathLst>
            </a:custGeom>
            <a:gradFill>
              <a:gsLst>
                <a:gs pos="0">
                  <a:srgbClr val="5E9EFF">
                    <a:alpha val="30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sp>
          <p:nvSpPr>
            <p:cNvPr id="16" name="Freeform 15"/>
            <p:cNvSpPr>
              <a:spLocks/>
            </p:cNvSpPr>
            <p:nvPr userDrawn="1"/>
          </p:nvSpPr>
          <p:spPr bwMode="auto">
            <a:xfrm>
              <a:off x="5791298" y="230"/>
              <a:ext cx="545193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6771 w 20377"/>
                <a:gd name="connsiteY0" fmla="*/ 0 h 10010"/>
                <a:gd name="connsiteX1" fmla="*/ 6771 w 20377"/>
                <a:gd name="connsiteY1" fmla="*/ 10000 h 10010"/>
                <a:gd name="connsiteX2" fmla="*/ 4337 w 20377"/>
                <a:gd name="connsiteY2" fmla="*/ 10010 h 10010"/>
                <a:gd name="connsiteX3" fmla="*/ 0 w 20377"/>
                <a:gd name="connsiteY3" fmla="*/ 0 h 10010"/>
                <a:gd name="connsiteX4" fmla="*/ 6771 w 20377"/>
                <a:gd name="connsiteY4" fmla="*/ 0 h 10010"/>
                <a:gd name="connsiteX0" fmla="*/ 11034 w 24640"/>
                <a:gd name="connsiteY0" fmla="*/ 0 h 10000"/>
                <a:gd name="connsiteX1" fmla="*/ 11034 w 24640"/>
                <a:gd name="connsiteY1" fmla="*/ 10000 h 10000"/>
                <a:gd name="connsiteX2" fmla="*/ 0 w 24640"/>
                <a:gd name="connsiteY2" fmla="*/ 10000 h 10000"/>
                <a:gd name="connsiteX3" fmla="*/ 4263 w 24640"/>
                <a:gd name="connsiteY3" fmla="*/ 0 h 10000"/>
                <a:gd name="connsiteX4" fmla="*/ 11034 w 24640"/>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7943"/>
                <a:gd name="connsiteY0" fmla="*/ 0 h 10000"/>
                <a:gd name="connsiteX1" fmla="*/ 11034 w 17943"/>
                <a:gd name="connsiteY1" fmla="*/ 10000 h 10000"/>
                <a:gd name="connsiteX2" fmla="*/ 0 w 17943"/>
                <a:gd name="connsiteY2" fmla="*/ 10000 h 10000"/>
                <a:gd name="connsiteX3" fmla="*/ 4263 w 17943"/>
                <a:gd name="connsiteY3" fmla="*/ 0 h 10000"/>
                <a:gd name="connsiteX4" fmla="*/ 11034 w 1794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3" h="10000">
                  <a:moveTo>
                    <a:pt x="11034" y="0"/>
                  </a:moveTo>
                  <a:lnTo>
                    <a:pt x="11034" y="10000"/>
                  </a:lnTo>
                  <a:lnTo>
                    <a:pt x="0" y="10000"/>
                  </a:lnTo>
                  <a:cubicBezTo>
                    <a:pt x="2286" y="9591"/>
                    <a:pt x="17943" y="7666"/>
                    <a:pt x="4263" y="0"/>
                  </a:cubicBezTo>
                  <a:lnTo>
                    <a:pt x="11034" y="0"/>
                  </a:lnTo>
                  <a:close/>
                </a:path>
              </a:pathLst>
            </a:custGeom>
            <a:gradFill>
              <a:gsLst>
                <a:gs pos="0">
                  <a:srgbClr val="5E9EFF">
                    <a:alpha val="30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grpSp>
      <p:sp>
        <p:nvSpPr>
          <p:cNvPr id="20" name="Freeform 19"/>
          <p:cNvSpPr/>
          <p:nvPr userDrawn="1"/>
        </p:nvSpPr>
        <p:spPr>
          <a:xfrm rot="190171">
            <a:off x="-28191" y="5135877"/>
            <a:ext cx="9252041" cy="1975214"/>
          </a:xfrm>
          <a:custGeom>
            <a:avLst/>
            <a:gdLst>
              <a:gd name="connsiteX0" fmla="*/ 0 w 10283308"/>
              <a:gd name="connsiteY0" fmla="*/ 256054 h 2048435"/>
              <a:gd name="connsiteX1" fmla="*/ 10283308 w 10283308"/>
              <a:gd name="connsiteY1" fmla="*/ 256054 h 2048435"/>
              <a:gd name="connsiteX2" fmla="*/ 10283308 w 10283308"/>
              <a:gd name="connsiteY2" fmla="*/ 1792381 h 2048435"/>
              <a:gd name="connsiteX3" fmla="*/ 0 w 10283308"/>
              <a:gd name="connsiteY3" fmla="*/ 1792381 h 2048435"/>
              <a:gd name="connsiteX4" fmla="*/ 0 w 10283308"/>
              <a:gd name="connsiteY4" fmla="*/ 256054 h 2048435"/>
              <a:gd name="connsiteX0" fmla="*/ 0 w 10283308"/>
              <a:gd name="connsiteY0" fmla="*/ 853514 h 4106463"/>
              <a:gd name="connsiteX1" fmla="*/ 10283308 w 10283308"/>
              <a:gd name="connsiteY1" fmla="*/ 853514 h 4106463"/>
              <a:gd name="connsiteX2" fmla="*/ 10283308 w 10283308"/>
              <a:gd name="connsiteY2" fmla="*/ 2389841 h 4106463"/>
              <a:gd name="connsiteX3" fmla="*/ 599458 w 10283308"/>
              <a:gd name="connsiteY3" fmla="*/ 4106463 h 4106463"/>
              <a:gd name="connsiteX4" fmla="*/ 0 w 10283308"/>
              <a:gd name="connsiteY4" fmla="*/ 853514 h 4106463"/>
              <a:gd name="connsiteX0" fmla="*/ 0 w 10067682"/>
              <a:gd name="connsiteY0" fmla="*/ 853514 h 4184271"/>
              <a:gd name="connsiteX1" fmla="*/ 10067682 w 10067682"/>
              <a:gd name="connsiteY1" fmla="*/ 931322 h 4184271"/>
              <a:gd name="connsiteX2" fmla="*/ 10067682 w 10067682"/>
              <a:gd name="connsiteY2" fmla="*/ 2467649 h 4184271"/>
              <a:gd name="connsiteX3" fmla="*/ 383832 w 10067682"/>
              <a:gd name="connsiteY3" fmla="*/ 4184271 h 4184271"/>
              <a:gd name="connsiteX4" fmla="*/ 0 w 10067682"/>
              <a:gd name="connsiteY4" fmla="*/ 853514 h 4184271"/>
              <a:gd name="connsiteX0" fmla="*/ 0 w 10067682"/>
              <a:gd name="connsiteY0" fmla="*/ 853514 h 4184271"/>
              <a:gd name="connsiteX1" fmla="*/ 10067682 w 10067682"/>
              <a:gd name="connsiteY1" fmla="*/ 931322 h 4184271"/>
              <a:gd name="connsiteX2" fmla="*/ 9424097 w 10067682"/>
              <a:gd name="connsiteY2" fmla="*/ 2758963 h 4184271"/>
              <a:gd name="connsiteX3" fmla="*/ 383832 w 10067682"/>
              <a:gd name="connsiteY3" fmla="*/ 4184271 h 4184271"/>
              <a:gd name="connsiteX4" fmla="*/ 0 w 10067682"/>
              <a:gd name="connsiteY4" fmla="*/ 853514 h 4184271"/>
              <a:gd name="connsiteX0" fmla="*/ 0 w 10067682"/>
              <a:gd name="connsiteY0" fmla="*/ 853514 h 4184271"/>
              <a:gd name="connsiteX1" fmla="*/ 10067682 w 10067682"/>
              <a:gd name="connsiteY1" fmla="*/ 931322 h 4184271"/>
              <a:gd name="connsiteX2" fmla="*/ 9424097 w 10067682"/>
              <a:gd name="connsiteY2" fmla="*/ 2758963 h 4184271"/>
              <a:gd name="connsiteX3" fmla="*/ 383832 w 10067682"/>
              <a:gd name="connsiteY3" fmla="*/ 4184271 h 4184271"/>
              <a:gd name="connsiteX4" fmla="*/ 0 w 10067682"/>
              <a:gd name="connsiteY4" fmla="*/ 853514 h 4184271"/>
              <a:gd name="connsiteX0" fmla="*/ 0 w 10067682"/>
              <a:gd name="connsiteY0" fmla="*/ 853514 h 4184271"/>
              <a:gd name="connsiteX1" fmla="*/ 10067682 w 10067682"/>
              <a:gd name="connsiteY1" fmla="*/ 931322 h 4184271"/>
              <a:gd name="connsiteX2" fmla="*/ 9467714 w 10067682"/>
              <a:gd name="connsiteY2" fmla="*/ 3137458 h 4184271"/>
              <a:gd name="connsiteX3" fmla="*/ 383832 w 10067682"/>
              <a:gd name="connsiteY3" fmla="*/ 4184271 h 4184271"/>
              <a:gd name="connsiteX4" fmla="*/ 0 w 10067682"/>
              <a:gd name="connsiteY4" fmla="*/ 853514 h 4184271"/>
              <a:gd name="connsiteX0" fmla="*/ 0 w 10067682"/>
              <a:gd name="connsiteY0" fmla="*/ 853514 h 4184271"/>
              <a:gd name="connsiteX1" fmla="*/ 10067682 w 10067682"/>
              <a:gd name="connsiteY1" fmla="*/ 931322 h 4184271"/>
              <a:gd name="connsiteX2" fmla="*/ 9467714 w 10067682"/>
              <a:gd name="connsiteY2" fmla="*/ 3137458 h 4184271"/>
              <a:gd name="connsiteX3" fmla="*/ 383832 w 10067682"/>
              <a:gd name="connsiteY3" fmla="*/ 4184271 h 4184271"/>
              <a:gd name="connsiteX4" fmla="*/ 0 w 10067682"/>
              <a:gd name="connsiteY4" fmla="*/ 853514 h 4184271"/>
              <a:gd name="connsiteX0" fmla="*/ 0 w 13157995"/>
              <a:gd name="connsiteY0" fmla="*/ 853514 h 4184271"/>
              <a:gd name="connsiteX1" fmla="*/ 10067682 w 13157995"/>
              <a:gd name="connsiteY1" fmla="*/ 931322 h 4184271"/>
              <a:gd name="connsiteX2" fmla="*/ 9467714 w 13157995"/>
              <a:gd name="connsiteY2" fmla="*/ 3137458 h 4184271"/>
              <a:gd name="connsiteX3" fmla="*/ 383832 w 13157995"/>
              <a:gd name="connsiteY3" fmla="*/ 4184271 h 4184271"/>
              <a:gd name="connsiteX4" fmla="*/ 0 w 13157995"/>
              <a:gd name="connsiteY4" fmla="*/ 853514 h 4184271"/>
              <a:gd name="connsiteX0" fmla="*/ 0 w 13157995"/>
              <a:gd name="connsiteY0" fmla="*/ 853514 h 4184271"/>
              <a:gd name="connsiteX1" fmla="*/ 9232181 w 13157995"/>
              <a:gd name="connsiteY1" fmla="*/ 1093584 h 4184271"/>
              <a:gd name="connsiteX2" fmla="*/ 9467714 w 13157995"/>
              <a:gd name="connsiteY2" fmla="*/ 3137458 h 4184271"/>
              <a:gd name="connsiteX3" fmla="*/ 383832 w 13157995"/>
              <a:gd name="connsiteY3" fmla="*/ 4184271 h 4184271"/>
              <a:gd name="connsiteX4" fmla="*/ 0 w 13157995"/>
              <a:gd name="connsiteY4" fmla="*/ 853514 h 4184271"/>
              <a:gd name="connsiteX0" fmla="*/ 0 w 13157995"/>
              <a:gd name="connsiteY0" fmla="*/ 853514 h 4184271"/>
              <a:gd name="connsiteX1" fmla="*/ 9232181 w 13157995"/>
              <a:gd name="connsiteY1" fmla="*/ 1093584 h 4184271"/>
              <a:gd name="connsiteX2" fmla="*/ 9467714 w 13157995"/>
              <a:gd name="connsiteY2" fmla="*/ 3137458 h 4184271"/>
              <a:gd name="connsiteX3" fmla="*/ 383832 w 13157995"/>
              <a:gd name="connsiteY3" fmla="*/ 4184271 h 4184271"/>
              <a:gd name="connsiteX4" fmla="*/ 0 w 13157995"/>
              <a:gd name="connsiteY4" fmla="*/ 853514 h 4184271"/>
              <a:gd name="connsiteX0" fmla="*/ 0 w 9467714"/>
              <a:gd name="connsiteY0" fmla="*/ 853514 h 4184271"/>
              <a:gd name="connsiteX1" fmla="*/ 9232181 w 9467714"/>
              <a:gd name="connsiteY1" fmla="*/ 1093584 h 4184271"/>
              <a:gd name="connsiteX2" fmla="*/ 9467714 w 9467714"/>
              <a:gd name="connsiteY2" fmla="*/ 3137458 h 4184271"/>
              <a:gd name="connsiteX3" fmla="*/ 383832 w 9467714"/>
              <a:gd name="connsiteY3" fmla="*/ 4184271 h 4184271"/>
              <a:gd name="connsiteX4" fmla="*/ 0 w 9467714"/>
              <a:gd name="connsiteY4" fmla="*/ 853514 h 4184271"/>
              <a:gd name="connsiteX0" fmla="*/ 0 w 9467714"/>
              <a:gd name="connsiteY0" fmla="*/ 853514 h 4184271"/>
              <a:gd name="connsiteX1" fmla="*/ 9232181 w 9467714"/>
              <a:gd name="connsiteY1" fmla="*/ 1093584 h 4184271"/>
              <a:gd name="connsiteX2" fmla="*/ 9467714 w 9467714"/>
              <a:gd name="connsiteY2" fmla="*/ 3137458 h 4184271"/>
              <a:gd name="connsiteX3" fmla="*/ 383832 w 9467714"/>
              <a:gd name="connsiteY3" fmla="*/ 4184271 h 4184271"/>
              <a:gd name="connsiteX4" fmla="*/ 0 w 9467714"/>
              <a:gd name="connsiteY4" fmla="*/ 853514 h 4184271"/>
              <a:gd name="connsiteX0" fmla="*/ 0 w 9467714"/>
              <a:gd name="connsiteY0" fmla="*/ 853514 h 3883008"/>
              <a:gd name="connsiteX1" fmla="*/ 9232181 w 9467714"/>
              <a:gd name="connsiteY1" fmla="*/ 1093584 h 3883008"/>
              <a:gd name="connsiteX2" fmla="*/ 9467714 w 9467714"/>
              <a:gd name="connsiteY2" fmla="*/ 3137458 h 3883008"/>
              <a:gd name="connsiteX3" fmla="*/ 279196 w 9467714"/>
              <a:gd name="connsiteY3" fmla="*/ 3883008 h 3883008"/>
              <a:gd name="connsiteX4" fmla="*/ 0 w 9467714"/>
              <a:gd name="connsiteY4" fmla="*/ 853514 h 3883008"/>
              <a:gd name="connsiteX0" fmla="*/ 0 w 9344403"/>
              <a:gd name="connsiteY0" fmla="*/ 853514 h 3859176"/>
              <a:gd name="connsiteX1" fmla="*/ 9108870 w 9344403"/>
              <a:gd name="connsiteY1" fmla="*/ 1069752 h 3859176"/>
              <a:gd name="connsiteX2" fmla="*/ 9344403 w 9344403"/>
              <a:gd name="connsiteY2" fmla="*/ 3113626 h 3859176"/>
              <a:gd name="connsiteX3" fmla="*/ 155885 w 9344403"/>
              <a:gd name="connsiteY3" fmla="*/ 3859176 h 3859176"/>
              <a:gd name="connsiteX4" fmla="*/ 0 w 9344403"/>
              <a:gd name="connsiteY4" fmla="*/ 853514 h 3859176"/>
              <a:gd name="connsiteX0" fmla="*/ 0 w 9284784"/>
              <a:gd name="connsiteY0" fmla="*/ 853514 h 3859176"/>
              <a:gd name="connsiteX1" fmla="*/ 9108870 w 9284784"/>
              <a:gd name="connsiteY1" fmla="*/ 1069752 h 3859176"/>
              <a:gd name="connsiteX2" fmla="*/ 9284784 w 9284784"/>
              <a:gd name="connsiteY2" fmla="*/ 3284116 h 3859176"/>
              <a:gd name="connsiteX3" fmla="*/ 155885 w 9284784"/>
              <a:gd name="connsiteY3" fmla="*/ 3859176 h 3859176"/>
              <a:gd name="connsiteX4" fmla="*/ 0 w 9284784"/>
              <a:gd name="connsiteY4" fmla="*/ 853514 h 3859176"/>
              <a:gd name="connsiteX0" fmla="*/ 0 w 9326287"/>
              <a:gd name="connsiteY0" fmla="*/ 853514 h 3859176"/>
              <a:gd name="connsiteX1" fmla="*/ 9172491 w 9326287"/>
              <a:gd name="connsiteY1" fmla="*/ 1118956 h 3859176"/>
              <a:gd name="connsiteX2" fmla="*/ 9284784 w 9326287"/>
              <a:gd name="connsiteY2" fmla="*/ 3284116 h 3859176"/>
              <a:gd name="connsiteX3" fmla="*/ 155885 w 9326287"/>
              <a:gd name="connsiteY3" fmla="*/ 3859176 h 3859176"/>
              <a:gd name="connsiteX4" fmla="*/ 0 w 9326287"/>
              <a:gd name="connsiteY4" fmla="*/ 853514 h 3859176"/>
              <a:gd name="connsiteX0" fmla="*/ 0 w 9284784"/>
              <a:gd name="connsiteY0" fmla="*/ 853514 h 3859176"/>
              <a:gd name="connsiteX1" fmla="*/ 9172491 w 9284784"/>
              <a:gd name="connsiteY1" fmla="*/ 1118956 h 3859176"/>
              <a:gd name="connsiteX2" fmla="*/ 9284784 w 9284784"/>
              <a:gd name="connsiteY2" fmla="*/ 3284116 h 3859176"/>
              <a:gd name="connsiteX3" fmla="*/ 155885 w 9284784"/>
              <a:gd name="connsiteY3" fmla="*/ 3859176 h 3859176"/>
              <a:gd name="connsiteX4" fmla="*/ 0 w 9284784"/>
              <a:gd name="connsiteY4" fmla="*/ 853514 h 3859176"/>
              <a:gd name="connsiteX0" fmla="*/ 0 w 9284784"/>
              <a:gd name="connsiteY0" fmla="*/ 853514 h 3859176"/>
              <a:gd name="connsiteX1" fmla="*/ 9172491 w 9284784"/>
              <a:gd name="connsiteY1" fmla="*/ 1118956 h 3859176"/>
              <a:gd name="connsiteX2" fmla="*/ 9284784 w 9284784"/>
              <a:gd name="connsiteY2" fmla="*/ 3284116 h 3859176"/>
              <a:gd name="connsiteX3" fmla="*/ 155885 w 9284784"/>
              <a:gd name="connsiteY3" fmla="*/ 3859176 h 3859176"/>
              <a:gd name="connsiteX4" fmla="*/ 0 w 9284784"/>
              <a:gd name="connsiteY4" fmla="*/ 853514 h 3859176"/>
              <a:gd name="connsiteX0" fmla="*/ 0 w 9284784"/>
              <a:gd name="connsiteY0" fmla="*/ 853514 h 3859176"/>
              <a:gd name="connsiteX1" fmla="*/ 9172491 w 9284784"/>
              <a:gd name="connsiteY1" fmla="*/ 1118956 h 3859176"/>
              <a:gd name="connsiteX2" fmla="*/ 9284784 w 9284784"/>
              <a:gd name="connsiteY2" fmla="*/ 3284116 h 3859176"/>
              <a:gd name="connsiteX3" fmla="*/ 155885 w 9284784"/>
              <a:gd name="connsiteY3" fmla="*/ 3859176 h 3859176"/>
              <a:gd name="connsiteX4" fmla="*/ 0 w 9284784"/>
              <a:gd name="connsiteY4" fmla="*/ 853514 h 3859176"/>
              <a:gd name="connsiteX0" fmla="*/ 0 w 9284784"/>
              <a:gd name="connsiteY0" fmla="*/ 853514 h 3284116"/>
              <a:gd name="connsiteX1" fmla="*/ 9172491 w 9284784"/>
              <a:gd name="connsiteY1" fmla="*/ 1118956 h 3284116"/>
              <a:gd name="connsiteX2" fmla="*/ 9284784 w 9284784"/>
              <a:gd name="connsiteY2" fmla="*/ 3284116 h 3284116"/>
              <a:gd name="connsiteX3" fmla="*/ 129829 w 9284784"/>
              <a:gd name="connsiteY3" fmla="*/ 3077500 h 3284116"/>
              <a:gd name="connsiteX4" fmla="*/ 0 w 9284784"/>
              <a:gd name="connsiteY4" fmla="*/ 853514 h 3284116"/>
              <a:gd name="connsiteX0" fmla="*/ 0 w 9259841"/>
              <a:gd name="connsiteY0" fmla="*/ 853514 h 3077500"/>
              <a:gd name="connsiteX1" fmla="*/ 9172491 w 9259841"/>
              <a:gd name="connsiteY1" fmla="*/ 1118956 h 3077500"/>
              <a:gd name="connsiteX2" fmla="*/ 9259841 w 9259841"/>
              <a:gd name="connsiteY2" fmla="*/ 2524093 h 3077500"/>
              <a:gd name="connsiteX3" fmla="*/ 129829 w 9259841"/>
              <a:gd name="connsiteY3" fmla="*/ 3077500 h 3077500"/>
              <a:gd name="connsiteX4" fmla="*/ 0 w 9259841"/>
              <a:gd name="connsiteY4" fmla="*/ 853514 h 3077500"/>
              <a:gd name="connsiteX0" fmla="*/ 0 w 9280843"/>
              <a:gd name="connsiteY0" fmla="*/ 853514 h 3077500"/>
              <a:gd name="connsiteX1" fmla="*/ 9213585 w 9280843"/>
              <a:gd name="connsiteY1" fmla="*/ 1158947 h 3077500"/>
              <a:gd name="connsiteX2" fmla="*/ 9259841 w 9280843"/>
              <a:gd name="connsiteY2" fmla="*/ 2524093 h 3077500"/>
              <a:gd name="connsiteX3" fmla="*/ 129829 w 9280843"/>
              <a:gd name="connsiteY3" fmla="*/ 3077500 h 3077500"/>
              <a:gd name="connsiteX4" fmla="*/ 0 w 9280843"/>
              <a:gd name="connsiteY4" fmla="*/ 853514 h 3077500"/>
              <a:gd name="connsiteX0" fmla="*/ 0 w 9280843"/>
              <a:gd name="connsiteY0" fmla="*/ 853514 h 3077500"/>
              <a:gd name="connsiteX1" fmla="*/ 9213585 w 9280843"/>
              <a:gd name="connsiteY1" fmla="*/ 1158947 h 3077500"/>
              <a:gd name="connsiteX2" fmla="*/ 9264143 w 9280843"/>
              <a:gd name="connsiteY2" fmla="*/ 2158329 h 3077500"/>
              <a:gd name="connsiteX3" fmla="*/ 129829 w 9280843"/>
              <a:gd name="connsiteY3" fmla="*/ 3077500 h 3077500"/>
              <a:gd name="connsiteX4" fmla="*/ 0 w 9280843"/>
              <a:gd name="connsiteY4" fmla="*/ 853514 h 3077500"/>
              <a:gd name="connsiteX0" fmla="*/ 0 w 9280843"/>
              <a:gd name="connsiteY0" fmla="*/ 853514 h 2711738"/>
              <a:gd name="connsiteX1" fmla="*/ 9213585 w 9280843"/>
              <a:gd name="connsiteY1" fmla="*/ 1158947 h 2711738"/>
              <a:gd name="connsiteX2" fmla="*/ 9264143 w 9280843"/>
              <a:gd name="connsiteY2" fmla="*/ 2158329 h 2711738"/>
              <a:gd name="connsiteX3" fmla="*/ 134130 w 9280843"/>
              <a:gd name="connsiteY3" fmla="*/ 2711738 h 2711738"/>
              <a:gd name="connsiteX4" fmla="*/ 0 w 9280843"/>
              <a:gd name="connsiteY4" fmla="*/ 853514 h 2711738"/>
              <a:gd name="connsiteX0" fmla="*/ 0 w 9280843"/>
              <a:gd name="connsiteY0" fmla="*/ 853514 h 2740377"/>
              <a:gd name="connsiteX1" fmla="*/ 9213585 w 9280843"/>
              <a:gd name="connsiteY1" fmla="*/ 1158947 h 2740377"/>
              <a:gd name="connsiteX2" fmla="*/ 9264143 w 9280843"/>
              <a:gd name="connsiteY2" fmla="*/ 2158329 h 2740377"/>
              <a:gd name="connsiteX3" fmla="*/ 104638 w 9280843"/>
              <a:gd name="connsiteY3" fmla="*/ 2740376 h 2740377"/>
              <a:gd name="connsiteX4" fmla="*/ 0 w 9280843"/>
              <a:gd name="connsiteY4" fmla="*/ 853514 h 2740377"/>
              <a:gd name="connsiteX0" fmla="*/ 0 w 9252041"/>
              <a:gd name="connsiteY0" fmla="*/ 853514 h 2783284"/>
              <a:gd name="connsiteX1" fmla="*/ 9184783 w 9252041"/>
              <a:gd name="connsiteY1" fmla="*/ 1201856 h 2783284"/>
              <a:gd name="connsiteX2" fmla="*/ 9235341 w 9252041"/>
              <a:gd name="connsiteY2" fmla="*/ 2201238 h 2783284"/>
              <a:gd name="connsiteX3" fmla="*/ 75836 w 9252041"/>
              <a:gd name="connsiteY3" fmla="*/ 2783285 h 2783284"/>
              <a:gd name="connsiteX4" fmla="*/ 0 w 9252041"/>
              <a:gd name="connsiteY4" fmla="*/ 853514 h 278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52041" h="2783284">
                <a:moveTo>
                  <a:pt x="0" y="853514"/>
                </a:moveTo>
                <a:cubicBezTo>
                  <a:pt x="3427768" y="0"/>
                  <a:pt x="5757010" y="2055371"/>
                  <a:pt x="9184783" y="1201856"/>
                </a:cubicBezTo>
                <a:cubicBezTo>
                  <a:pt x="9252041" y="2474630"/>
                  <a:pt x="9164046" y="847061"/>
                  <a:pt x="9235341" y="2201238"/>
                </a:cubicBezTo>
                <a:lnTo>
                  <a:pt x="75836" y="2783285"/>
                </a:lnTo>
                <a:lnTo>
                  <a:pt x="0" y="853514"/>
                </a:lnTo>
                <a:close/>
              </a:path>
            </a:pathLst>
          </a:custGeom>
          <a:solidFill>
            <a:schemeClr val="bg1"/>
          </a:solidFill>
          <a:ln>
            <a:noFill/>
          </a:ln>
          <a:effectLst>
            <a:outerShdw blurRad="508000" dist="152400" dir="1374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900"/>
            <a:endParaRPr lang="en-US" sz="1350" dirty="0">
              <a:solidFill>
                <a:srgbClr val="FFFFFF"/>
              </a:solidFill>
            </a:endParaRPr>
          </a:p>
        </p:txBody>
      </p:sp>
      <p:sp>
        <p:nvSpPr>
          <p:cNvPr id="21" name="Freeform 20"/>
          <p:cNvSpPr/>
          <p:nvPr userDrawn="1"/>
        </p:nvSpPr>
        <p:spPr>
          <a:xfrm flipH="1">
            <a:off x="0" y="2"/>
            <a:ext cx="9144000" cy="3071877"/>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3922"/>
              <a:gd name="connsiteX1" fmla="*/ 21600 w 21600"/>
              <a:gd name="connsiteY1" fmla="*/ 3600 h 23922"/>
              <a:gd name="connsiteX2" fmla="*/ 21600 w 21600"/>
              <a:gd name="connsiteY2" fmla="*/ 17322 h 23922"/>
              <a:gd name="connsiteX3" fmla="*/ 0 w 21600"/>
              <a:gd name="connsiteY3" fmla="*/ 20172 h 23922"/>
              <a:gd name="connsiteX4" fmla="*/ 0 w 21600"/>
              <a:gd name="connsiteY4" fmla="*/ 0 h 23922"/>
              <a:gd name="connsiteX0" fmla="*/ 0 w 21600"/>
              <a:gd name="connsiteY0" fmla="*/ 0 h 20322"/>
              <a:gd name="connsiteX1" fmla="*/ 21600 w 21600"/>
              <a:gd name="connsiteY1" fmla="*/ 0 h 20322"/>
              <a:gd name="connsiteX2" fmla="*/ 21600 w 21600"/>
              <a:gd name="connsiteY2" fmla="*/ 13722 h 20322"/>
              <a:gd name="connsiteX3" fmla="*/ 0 w 21600"/>
              <a:gd name="connsiteY3" fmla="*/ 16572 h 20322"/>
              <a:gd name="connsiteX4" fmla="*/ 0 w 21600"/>
              <a:gd name="connsiteY4" fmla="*/ 0 h 20322"/>
              <a:gd name="connsiteX0" fmla="*/ 0 w 21600"/>
              <a:gd name="connsiteY0" fmla="*/ 0 h 20322"/>
              <a:gd name="connsiteX1" fmla="*/ 21600 w 21600"/>
              <a:gd name="connsiteY1" fmla="*/ 4800 h 20322"/>
              <a:gd name="connsiteX2" fmla="*/ 21600 w 21600"/>
              <a:gd name="connsiteY2" fmla="*/ 13722 h 20322"/>
              <a:gd name="connsiteX3" fmla="*/ 0 w 21600"/>
              <a:gd name="connsiteY3" fmla="*/ 16572 h 20322"/>
              <a:gd name="connsiteX4" fmla="*/ 0 w 21600"/>
              <a:gd name="connsiteY4" fmla="*/ 0 h 20322"/>
              <a:gd name="connsiteX0" fmla="*/ 0 w 21600"/>
              <a:gd name="connsiteY0" fmla="*/ 0 h 15522"/>
              <a:gd name="connsiteX1" fmla="*/ 21600 w 21600"/>
              <a:gd name="connsiteY1" fmla="*/ 0 h 15522"/>
              <a:gd name="connsiteX2" fmla="*/ 21600 w 21600"/>
              <a:gd name="connsiteY2" fmla="*/ 8922 h 15522"/>
              <a:gd name="connsiteX3" fmla="*/ 0 w 21600"/>
              <a:gd name="connsiteY3" fmla="*/ 11772 h 15522"/>
              <a:gd name="connsiteX4" fmla="*/ 0 w 21600"/>
              <a:gd name="connsiteY4" fmla="*/ 0 h 15522"/>
              <a:gd name="connsiteX0" fmla="*/ 0 w 21600"/>
              <a:gd name="connsiteY0" fmla="*/ 0 h 19988"/>
              <a:gd name="connsiteX1" fmla="*/ 21600 w 21600"/>
              <a:gd name="connsiteY1" fmla="*/ 0 h 19988"/>
              <a:gd name="connsiteX2" fmla="*/ 21600 w 21600"/>
              <a:gd name="connsiteY2" fmla="*/ 8922 h 19988"/>
              <a:gd name="connsiteX3" fmla="*/ 0 w 21600"/>
              <a:gd name="connsiteY3" fmla="*/ 11772 h 19988"/>
              <a:gd name="connsiteX4" fmla="*/ 0 w 21600"/>
              <a:gd name="connsiteY4" fmla="*/ 0 h 1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19988">
                <a:moveTo>
                  <a:pt x="0" y="0"/>
                </a:moveTo>
                <a:lnTo>
                  <a:pt x="21600" y="0"/>
                </a:lnTo>
                <a:lnTo>
                  <a:pt x="21600" y="8922"/>
                </a:lnTo>
                <a:cubicBezTo>
                  <a:pt x="10800" y="8922"/>
                  <a:pt x="11260" y="19988"/>
                  <a:pt x="0" y="11772"/>
                </a:cubicBezTo>
                <a:lnTo>
                  <a:pt x="0" y="0"/>
                </a:lnTo>
                <a:close/>
              </a:path>
            </a:pathLst>
          </a:custGeom>
          <a:solidFill>
            <a:schemeClr val="bg1"/>
          </a:solidFill>
          <a:ln>
            <a:noFill/>
          </a:ln>
          <a:effectLst>
            <a:outerShdw blurRad="508000" dist="1524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srgbClr val="FFFFFF"/>
              </a:solidFill>
            </a:endParaRPr>
          </a:p>
        </p:txBody>
      </p:sp>
      <p:sp>
        <p:nvSpPr>
          <p:cNvPr id="4" name="Title 3"/>
          <p:cNvSpPr>
            <a:spLocks noGrp="1"/>
          </p:cNvSpPr>
          <p:nvPr>
            <p:ph type="title" hasCustomPrompt="1"/>
          </p:nvPr>
        </p:nvSpPr>
        <p:spPr>
          <a:xfrm>
            <a:off x="938261" y="3302976"/>
            <a:ext cx="7583487" cy="1044388"/>
          </a:xfrm>
        </p:spPr>
        <p:txBody>
          <a:bodyPr/>
          <a:lstStyle>
            <a:lvl1pPr>
              <a:defRPr baseline="0">
                <a:solidFill>
                  <a:schemeClr val="bg1"/>
                </a:solidFill>
              </a:defRPr>
            </a:lvl1pPr>
          </a:lstStyle>
          <a:p>
            <a:r>
              <a:rPr lang="en-US" dirty="0"/>
              <a:t>Click to edit Explanation headline</a:t>
            </a:r>
          </a:p>
        </p:txBody>
      </p:sp>
    </p:spTree>
    <p:extLst>
      <p:ext uri="{BB962C8B-B14F-4D97-AF65-F5344CB8AC3E}">
        <p14:creationId xmlns:p14="http://schemas.microsoft.com/office/powerpoint/2010/main" val="3781678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16496720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4084698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2788443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935800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18380947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29302366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41515058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31395444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7959F0-31B9-4845-9AEB-34AE5A7735B3}" type="datetimeFigureOut">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32666381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ackup">
    <p:bg>
      <p:bgPr>
        <a:solidFill>
          <a:schemeClr val="bg1"/>
        </a:solidFill>
        <a:effectLst/>
      </p:bgPr>
    </p:bg>
    <p:spTree>
      <p:nvGrpSpPr>
        <p:cNvPr id="1" name=""/>
        <p:cNvGrpSpPr/>
        <p:nvPr/>
      </p:nvGrpSpPr>
      <p:grpSpPr>
        <a:xfrm>
          <a:off x="0" y="0"/>
          <a:ext cx="0" cy="0"/>
          <a:chOff x="0" y="0"/>
          <a:chExt cx="0" cy="0"/>
        </a:xfrm>
      </p:grpSpPr>
      <p:grpSp>
        <p:nvGrpSpPr>
          <p:cNvPr id="4" name="Group 8"/>
          <p:cNvGrpSpPr/>
          <p:nvPr userDrawn="1"/>
        </p:nvGrpSpPr>
        <p:grpSpPr>
          <a:xfrm rot="5400000">
            <a:off x="3613562" y="2101438"/>
            <a:ext cx="1840676" cy="9067800"/>
            <a:chOff x="6934073" y="-2400"/>
            <a:chExt cx="3529146" cy="6865087"/>
          </a:xfrm>
        </p:grpSpPr>
        <p:sp>
          <p:nvSpPr>
            <p:cNvPr id="13" name="Freeform 12"/>
            <p:cNvSpPr>
              <a:spLocks/>
            </p:cNvSpPr>
            <p:nvPr userDrawn="1"/>
          </p:nvSpPr>
          <p:spPr bwMode="auto">
            <a:xfrm rot="10800000" flipH="1">
              <a:off x="6934073" y="-2400"/>
              <a:ext cx="3529146" cy="6864858"/>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10878 w 20377"/>
                <a:gd name="connsiteY0" fmla="*/ 0 h 10010"/>
                <a:gd name="connsiteX1" fmla="*/ 10878 w 20377"/>
                <a:gd name="connsiteY1" fmla="*/ 10000 h 10010"/>
                <a:gd name="connsiteX2" fmla="*/ 8444 w 20377"/>
                <a:gd name="connsiteY2" fmla="*/ 10010 h 10010"/>
                <a:gd name="connsiteX3" fmla="*/ 0 w 20377"/>
                <a:gd name="connsiteY3" fmla="*/ 7 h 10010"/>
                <a:gd name="connsiteX4" fmla="*/ 10878 w 20377"/>
                <a:gd name="connsiteY4" fmla="*/ 0 h 10010"/>
                <a:gd name="connsiteX0" fmla="*/ 23169 w 24582"/>
                <a:gd name="connsiteY0" fmla="*/ 3043 h 13053"/>
                <a:gd name="connsiteX1" fmla="*/ 23169 w 24582"/>
                <a:gd name="connsiteY1" fmla="*/ 13043 h 13053"/>
                <a:gd name="connsiteX2" fmla="*/ 20735 w 24582"/>
                <a:gd name="connsiteY2" fmla="*/ 13053 h 13053"/>
                <a:gd name="connsiteX3" fmla="*/ 12291 w 24582"/>
                <a:gd name="connsiteY3" fmla="*/ 3050 h 13053"/>
                <a:gd name="connsiteX4" fmla="*/ 23169 w 24582"/>
                <a:gd name="connsiteY4" fmla="*/ 3043 h 13053"/>
                <a:gd name="connsiteX0" fmla="*/ 10878 w 12291"/>
                <a:gd name="connsiteY0" fmla="*/ 0 h 10010"/>
                <a:gd name="connsiteX1" fmla="*/ 10878 w 12291"/>
                <a:gd name="connsiteY1" fmla="*/ 10000 h 10010"/>
                <a:gd name="connsiteX2" fmla="*/ 8444 w 12291"/>
                <a:gd name="connsiteY2" fmla="*/ 10010 h 10010"/>
                <a:gd name="connsiteX3" fmla="*/ 0 w 12291"/>
                <a:gd name="connsiteY3" fmla="*/ 7 h 10010"/>
                <a:gd name="connsiteX4" fmla="*/ 10878 w 12291"/>
                <a:gd name="connsiteY4" fmla="*/ 0 h 10010"/>
                <a:gd name="connsiteX0" fmla="*/ 9932 w 12291"/>
                <a:gd name="connsiteY0" fmla="*/ 0 h 10010"/>
                <a:gd name="connsiteX1" fmla="*/ 9932 w 12291"/>
                <a:gd name="connsiteY1" fmla="*/ 10000 h 10010"/>
                <a:gd name="connsiteX2" fmla="*/ 7498 w 12291"/>
                <a:gd name="connsiteY2" fmla="*/ 10010 h 10010"/>
                <a:gd name="connsiteX3" fmla="*/ 0 w 12291"/>
                <a:gd name="connsiteY3" fmla="*/ 7 h 10010"/>
                <a:gd name="connsiteX4" fmla="*/ 9932 w 12291"/>
                <a:gd name="connsiteY4" fmla="*/ 0 h 10010"/>
                <a:gd name="connsiteX0" fmla="*/ 9932 w 14031"/>
                <a:gd name="connsiteY0" fmla="*/ 0 h 10010"/>
                <a:gd name="connsiteX1" fmla="*/ 9932 w 14031"/>
                <a:gd name="connsiteY1" fmla="*/ 10000 h 10010"/>
                <a:gd name="connsiteX2" fmla="*/ 7498 w 14031"/>
                <a:gd name="connsiteY2" fmla="*/ 10010 h 10010"/>
                <a:gd name="connsiteX3" fmla="*/ 0 w 14031"/>
                <a:gd name="connsiteY3" fmla="*/ 7 h 10010"/>
                <a:gd name="connsiteX4" fmla="*/ 9932 w 14031"/>
                <a:gd name="connsiteY4" fmla="*/ 0 h 10010"/>
                <a:gd name="connsiteX0" fmla="*/ 6855 w 14031"/>
                <a:gd name="connsiteY0" fmla="*/ 0 h 10010"/>
                <a:gd name="connsiteX1" fmla="*/ 6855 w 14031"/>
                <a:gd name="connsiteY1" fmla="*/ 10000 h 10010"/>
                <a:gd name="connsiteX2" fmla="*/ 4421 w 14031"/>
                <a:gd name="connsiteY2" fmla="*/ 10010 h 10010"/>
                <a:gd name="connsiteX3" fmla="*/ 0 w 14031"/>
                <a:gd name="connsiteY3" fmla="*/ 7 h 10010"/>
                <a:gd name="connsiteX4" fmla="*/ 6855 w 14031"/>
                <a:gd name="connsiteY4" fmla="*/ 0 h 10010"/>
                <a:gd name="connsiteX0" fmla="*/ 6855 w 10888"/>
                <a:gd name="connsiteY0" fmla="*/ 0 h 10010"/>
                <a:gd name="connsiteX1" fmla="*/ 6855 w 10888"/>
                <a:gd name="connsiteY1" fmla="*/ 10000 h 10010"/>
                <a:gd name="connsiteX2" fmla="*/ 4421 w 10888"/>
                <a:gd name="connsiteY2" fmla="*/ 10010 h 10010"/>
                <a:gd name="connsiteX3" fmla="*/ 0 w 10888"/>
                <a:gd name="connsiteY3" fmla="*/ 7 h 10010"/>
                <a:gd name="connsiteX4" fmla="*/ 6855 w 10888"/>
                <a:gd name="connsiteY4" fmla="*/ 0 h 10010"/>
                <a:gd name="connsiteX0" fmla="*/ 6855 w 10962"/>
                <a:gd name="connsiteY0" fmla="*/ 0 h 10010"/>
                <a:gd name="connsiteX1" fmla="*/ 6855 w 10962"/>
                <a:gd name="connsiteY1" fmla="*/ 10000 h 10010"/>
                <a:gd name="connsiteX2" fmla="*/ 4421 w 10962"/>
                <a:gd name="connsiteY2" fmla="*/ 10010 h 10010"/>
                <a:gd name="connsiteX3" fmla="*/ 0 w 10962"/>
                <a:gd name="connsiteY3" fmla="*/ 7 h 10010"/>
                <a:gd name="connsiteX4" fmla="*/ 6855 w 10962"/>
                <a:gd name="connsiteY4" fmla="*/ 0 h 1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2" h="10010">
                  <a:moveTo>
                    <a:pt x="6855" y="0"/>
                  </a:moveTo>
                  <a:lnTo>
                    <a:pt x="6855" y="10000"/>
                  </a:lnTo>
                  <a:lnTo>
                    <a:pt x="4421" y="10010"/>
                  </a:lnTo>
                  <a:cubicBezTo>
                    <a:pt x="5052" y="9113"/>
                    <a:pt x="10962" y="2155"/>
                    <a:pt x="0" y="7"/>
                  </a:cubicBezTo>
                  <a:lnTo>
                    <a:pt x="6855" y="0"/>
                  </a:lnTo>
                  <a:close/>
                </a:path>
              </a:pathLst>
            </a:custGeom>
            <a:gradFill>
              <a:gsLst>
                <a:gs pos="0">
                  <a:srgbClr val="0070C0">
                    <a:alpha val="37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pPr defTabSz="342900"/>
              <a:endParaRPr lang="en-US" sz="1350" dirty="0">
                <a:solidFill>
                  <a:srgbClr val="000000"/>
                </a:solidFill>
              </a:endParaRPr>
            </a:p>
          </p:txBody>
        </p:sp>
        <p:sp>
          <p:nvSpPr>
            <p:cNvPr id="14" name="Freeform 13"/>
            <p:cNvSpPr>
              <a:spLocks/>
            </p:cNvSpPr>
            <p:nvPr userDrawn="1"/>
          </p:nvSpPr>
          <p:spPr bwMode="auto">
            <a:xfrm rot="10800000" flipH="1">
              <a:off x="7010269" y="-114"/>
              <a:ext cx="3346282" cy="6862801"/>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6771 w 20377"/>
                <a:gd name="connsiteY0" fmla="*/ 0 h 10010"/>
                <a:gd name="connsiteX1" fmla="*/ 6771 w 20377"/>
                <a:gd name="connsiteY1" fmla="*/ 10000 h 10010"/>
                <a:gd name="connsiteX2" fmla="*/ 4337 w 20377"/>
                <a:gd name="connsiteY2" fmla="*/ 10010 h 10010"/>
                <a:gd name="connsiteX3" fmla="*/ 0 w 20377"/>
                <a:gd name="connsiteY3" fmla="*/ 0 h 10010"/>
                <a:gd name="connsiteX4" fmla="*/ 6771 w 20377"/>
                <a:gd name="connsiteY4" fmla="*/ 0 h 10010"/>
                <a:gd name="connsiteX0" fmla="*/ 11034 w 24640"/>
                <a:gd name="connsiteY0" fmla="*/ 0 h 10000"/>
                <a:gd name="connsiteX1" fmla="*/ 11034 w 24640"/>
                <a:gd name="connsiteY1" fmla="*/ 10000 h 10000"/>
                <a:gd name="connsiteX2" fmla="*/ 0 w 24640"/>
                <a:gd name="connsiteY2" fmla="*/ 10000 h 10000"/>
                <a:gd name="connsiteX3" fmla="*/ 4263 w 24640"/>
                <a:gd name="connsiteY3" fmla="*/ 0 h 10000"/>
                <a:gd name="connsiteX4" fmla="*/ 11034 w 24640"/>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7943"/>
                <a:gd name="connsiteY0" fmla="*/ 0 h 10000"/>
                <a:gd name="connsiteX1" fmla="*/ 11034 w 17943"/>
                <a:gd name="connsiteY1" fmla="*/ 10000 h 10000"/>
                <a:gd name="connsiteX2" fmla="*/ 0 w 17943"/>
                <a:gd name="connsiteY2" fmla="*/ 10000 h 10000"/>
                <a:gd name="connsiteX3" fmla="*/ 4263 w 17943"/>
                <a:gd name="connsiteY3" fmla="*/ 0 h 10000"/>
                <a:gd name="connsiteX4" fmla="*/ 11034 w 17943"/>
                <a:gd name="connsiteY4" fmla="*/ 0 h 10000"/>
                <a:gd name="connsiteX0" fmla="*/ 11034 w 20227"/>
                <a:gd name="connsiteY0" fmla="*/ 0 h 10000"/>
                <a:gd name="connsiteX1" fmla="*/ 11034 w 20227"/>
                <a:gd name="connsiteY1" fmla="*/ 10000 h 10000"/>
                <a:gd name="connsiteX2" fmla="*/ 0 w 20227"/>
                <a:gd name="connsiteY2" fmla="*/ 10000 h 10000"/>
                <a:gd name="connsiteX3" fmla="*/ 6547 w 20227"/>
                <a:gd name="connsiteY3" fmla="*/ 7 h 10000"/>
                <a:gd name="connsiteX4" fmla="*/ 11034 w 20227"/>
                <a:gd name="connsiteY4" fmla="*/ 0 h 10000"/>
                <a:gd name="connsiteX0" fmla="*/ 11034 w 17142"/>
                <a:gd name="connsiteY0" fmla="*/ 0 h 10000"/>
                <a:gd name="connsiteX1" fmla="*/ 11034 w 17142"/>
                <a:gd name="connsiteY1" fmla="*/ 10000 h 10000"/>
                <a:gd name="connsiteX2" fmla="*/ 0 w 17142"/>
                <a:gd name="connsiteY2" fmla="*/ 10000 h 10000"/>
                <a:gd name="connsiteX3" fmla="*/ 6547 w 17142"/>
                <a:gd name="connsiteY3" fmla="*/ 7 h 10000"/>
                <a:gd name="connsiteX4" fmla="*/ 11034 w 17142"/>
                <a:gd name="connsiteY4" fmla="*/ 0 h 10000"/>
                <a:gd name="connsiteX0" fmla="*/ 6618 w 12726"/>
                <a:gd name="connsiteY0" fmla="*/ 0 h 10007"/>
                <a:gd name="connsiteX1" fmla="*/ 6618 w 12726"/>
                <a:gd name="connsiteY1" fmla="*/ 10000 h 10007"/>
                <a:gd name="connsiteX2" fmla="*/ 0 w 12726"/>
                <a:gd name="connsiteY2" fmla="*/ 10007 h 10007"/>
                <a:gd name="connsiteX3" fmla="*/ 2131 w 12726"/>
                <a:gd name="connsiteY3" fmla="*/ 7 h 10007"/>
                <a:gd name="connsiteX4" fmla="*/ 6618 w 12726"/>
                <a:gd name="connsiteY4" fmla="*/ 0 h 10007"/>
                <a:gd name="connsiteX0" fmla="*/ 6618 w 12726"/>
                <a:gd name="connsiteY0" fmla="*/ 0 h 10007"/>
                <a:gd name="connsiteX1" fmla="*/ 6618 w 12726"/>
                <a:gd name="connsiteY1" fmla="*/ 10000 h 10007"/>
                <a:gd name="connsiteX2" fmla="*/ 0 w 12726"/>
                <a:gd name="connsiteY2" fmla="*/ 10007 h 10007"/>
                <a:gd name="connsiteX3" fmla="*/ 2131 w 12726"/>
                <a:gd name="connsiteY3" fmla="*/ 7 h 10007"/>
                <a:gd name="connsiteX4" fmla="*/ 6618 w 12726"/>
                <a:gd name="connsiteY4" fmla="*/ 0 h 10007"/>
                <a:gd name="connsiteX0" fmla="*/ 6618 w 10394"/>
                <a:gd name="connsiteY0" fmla="*/ 0 h 10007"/>
                <a:gd name="connsiteX1" fmla="*/ 6618 w 10394"/>
                <a:gd name="connsiteY1" fmla="*/ 10000 h 10007"/>
                <a:gd name="connsiteX2" fmla="*/ 0 w 10394"/>
                <a:gd name="connsiteY2" fmla="*/ 10007 h 10007"/>
                <a:gd name="connsiteX3" fmla="*/ 2131 w 10394"/>
                <a:gd name="connsiteY3" fmla="*/ 7 h 10007"/>
                <a:gd name="connsiteX4" fmla="*/ 6618 w 10394"/>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94" h="10007">
                  <a:moveTo>
                    <a:pt x="6618" y="0"/>
                  </a:moveTo>
                  <a:lnTo>
                    <a:pt x="6618" y="10000"/>
                  </a:lnTo>
                  <a:lnTo>
                    <a:pt x="0" y="10007"/>
                  </a:lnTo>
                  <a:cubicBezTo>
                    <a:pt x="3058" y="8818"/>
                    <a:pt x="10394" y="5654"/>
                    <a:pt x="2131" y="7"/>
                  </a:cubicBezTo>
                  <a:lnTo>
                    <a:pt x="6618" y="0"/>
                  </a:lnTo>
                  <a:close/>
                </a:path>
              </a:pathLst>
            </a:custGeom>
            <a:gradFill>
              <a:gsLst>
                <a:gs pos="0">
                  <a:srgbClr val="0070C0">
                    <a:alpha val="75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grpSp>
      <p:sp>
        <p:nvSpPr>
          <p:cNvPr id="5" name="Title 4"/>
          <p:cNvSpPr>
            <a:spLocks noGrp="1"/>
          </p:cNvSpPr>
          <p:nvPr>
            <p:ph type="title" hasCustomPrompt="1"/>
          </p:nvPr>
        </p:nvSpPr>
        <p:spPr/>
        <p:txBody>
          <a:bodyPr/>
          <a:lstStyle>
            <a:lvl1pPr>
              <a:defRPr sz="2100" b="0">
                <a:solidFill>
                  <a:srgbClr val="0070C0"/>
                </a:solidFill>
              </a:defRPr>
            </a:lvl1pPr>
          </a:lstStyle>
          <a:p>
            <a:r>
              <a:rPr lang="en-US" dirty="0"/>
              <a:t>Click to edit Backup headline</a:t>
            </a:r>
          </a:p>
        </p:txBody>
      </p:sp>
    </p:spTree>
    <p:extLst>
      <p:ext uri="{BB962C8B-B14F-4D97-AF65-F5344CB8AC3E}">
        <p14:creationId xmlns:p14="http://schemas.microsoft.com/office/powerpoint/2010/main" val="135340675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ckup">
    <p:bg>
      <p:bgPr>
        <a:solidFill>
          <a:schemeClr val="bg1"/>
        </a:solidFill>
        <a:effectLst/>
      </p:bgPr>
    </p:bg>
    <p:spTree>
      <p:nvGrpSpPr>
        <p:cNvPr id="1" name=""/>
        <p:cNvGrpSpPr/>
        <p:nvPr/>
      </p:nvGrpSpPr>
      <p:grpSpPr>
        <a:xfrm>
          <a:off x="0" y="0"/>
          <a:ext cx="0" cy="0"/>
          <a:chOff x="0" y="0"/>
          <a:chExt cx="0" cy="0"/>
        </a:xfrm>
      </p:grpSpPr>
      <p:grpSp>
        <p:nvGrpSpPr>
          <p:cNvPr id="4" name="Group 8"/>
          <p:cNvGrpSpPr/>
          <p:nvPr userDrawn="1"/>
        </p:nvGrpSpPr>
        <p:grpSpPr>
          <a:xfrm rot="5400000">
            <a:off x="3613562" y="2101438"/>
            <a:ext cx="1840676" cy="9067800"/>
            <a:chOff x="6934073" y="-2400"/>
            <a:chExt cx="3529146" cy="6865087"/>
          </a:xfrm>
        </p:grpSpPr>
        <p:sp>
          <p:nvSpPr>
            <p:cNvPr id="13" name="Freeform 12"/>
            <p:cNvSpPr>
              <a:spLocks/>
            </p:cNvSpPr>
            <p:nvPr userDrawn="1"/>
          </p:nvSpPr>
          <p:spPr bwMode="auto">
            <a:xfrm rot="10800000" flipH="1">
              <a:off x="6934073" y="-2400"/>
              <a:ext cx="3529146" cy="6864858"/>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10878 w 20377"/>
                <a:gd name="connsiteY0" fmla="*/ 0 h 10010"/>
                <a:gd name="connsiteX1" fmla="*/ 10878 w 20377"/>
                <a:gd name="connsiteY1" fmla="*/ 10000 h 10010"/>
                <a:gd name="connsiteX2" fmla="*/ 8444 w 20377"/>
                <a:gd name="connsiteY2" fmla="*/ 10010 h 10010"/>
                <a:gd name="connsiteX3" fmla="*/ 0 w 20377"/>
                <a:gd name="connsiteY3" fmla="*/ 7 h 10010"/>
                <a:gd name="connsiteX4" fmla="*/ 10878 w 20377"/>
                <a:gd name="connsiteY4" fmla="*/ 0 h 10010"/>
                <a:gd name="connsiteX0" fmla="*/ 23169 w 24582"/>
                <a:gd name="connsiteY0" fmla="*/ 3043 h 13053"/>
                <a:gd name="connsiteX1" fmla="*/ 23169 w 24582"/>
                <a:gd name="connsiteY1" fmla="*/ 13043 h 13053"/>
                <a:gd name="connsiteX2" fmla="*/ 20735 w 24582"/>
                <a:gd name="connsiteY2" fmla="*/ 13053 h 13053"/>
                <a:gd name="connsiteX3" fmla="*/ 12291 w 24582"/>
                <a:gd name="connsiteY3" fmla="*/ 3050 h 13053"/>
                <a:gd name="connsiteX4" fmla="*/ 23169 w 24582"/>
                <a:gd name="connsiteY4" fmla="*/ 3043 h 13053"/>
                <a:gd name="connsiteX0" fmla="*/ 10878 w 12291"/>
                <a:gd name="connsiteY0" fmla="*/ 0 h 10010"/>
                <a:gd name="connsiteX1" fmla="*/ 10878 w 12291"/>
                <a:gd name="connsiteY1" fmla="*/ 10000 h 10010"/>
                <a:gd name="connsiteX2" fmla="*/ 8444 w 12291"/>
                <a:gd name="connsiteY2" fmla="*/ 10010 h 10010"/>
                <a:gd name="connsiteX3" fmla="*/ 0 w 12291"/>
                <a:gd name="connsiteY3" fmla="*/ 7 h 10010"/>
                <a:gd name="connsiteX4" fmla="*/ 10878 w 12291"/>
                <a:gd name="connsiteY4" fmla="*/ 0 h 10010"/>
                <a:gd name="connsiteX0" fmla="*/ 9932 w 12291"/>
                <a:gd name="connsiteY0" fmla="*/ 0 h 10010"/>
                <a:gd name="connsiteX1" fmla="*/ 9932 w 12291"/>
                <a:gd name="connsiteY1" fmla="*/ 10000 h 10010"/>
                <a:gd name="connsiteX2" fmla="*/ 7498 w 12291"/>
                <a:gd name="connsiteY2" fmla="*/ 10010 h 10010"/>
                <a:gd name="connsiteX3" fmla="*/ 0 w 12291"/>
                <a:gd name="connsiteY3" fmla="*/ 7 h 10010"/>
                <a:gd name="connsiteX4" fmla="*/ 9932 w 12291"/>
                <a:gd name="connsiteY4" fmla="*/ 0 h 10010"/>
                <a:gd name="connsiteX0" fmla="*/ 9932 w 14031"/>
                <a:gd name="connsiteY0" fmla="*/ 0 h 10010"/>
                <a:gd name="connsiteX1" fmla="*/ 9932 w 14031"/>
                <a:gd name="connsiteY1" fmla="*/ 10000 h 10010"/>
                <a:gd name="connsiteX2" fmla="*/ 7498 w 14031"/>
                <a:gd name="connsiteY2" fmla="*/ 10010 h 10010"/>
                <a:gd name="connsiteX3" fmla="*/ 0 w 14031"/>
                <a:gd name="connsiteY3" fmla="*/ 7 h 10010"/>
                <a:gd name="connsiteX4" fmla="*/ 9932 w 14031"/>
                <a:gd name="connsiteY4" fmla="*/ 0 h 10010"/>
                <a:gd name="connsiteX0" fmla="*/ 6855 w 14031"/>
                <a:gd name="connsiteY0" fmla="*/ 0 h 10010"/>
                <a:gd name="connsiteX1" fmla="*/ 6855 w 14031"/>
                <a:gd name="connsiteY1" fmla="*/ 10000 h 10010"/>
                <a:gd name="connsiteX2" fmla="*/ 4421 w 14031"/>
                <a:gd name="connsiteY2" fmla="*/ 10010 h 10010"/>
                <a:gd name="connsiteX3" fmla="*/ 0 w 14031"/>
                <a:gd name="connsiteY3" fmla="*/ 7 h 10010"/>
                <a:gd name="connsiteX4" fmla="*/ 6855 w 14031"/>
                <a:gd name="connsiteY4" fmla="*/ 0 h 10010"/>
                <a:gd name="connsiteX0" fmla="*/ 6855 w 10888"/>
                <a:gd name="connsiteY0" fmla="*/ 0 h 10010"/>
                <a:gd name="connsiteX1" fmla="*/ 6855 w 10888"/>
                <a:gd name="connsiteY1" fmla="*/ 10000 h 10010"/>
                <a:gd name="connsiteX2" fmla="*/ 4421 w 10888"/>
                <a:gd name="connsiteY2" fmla="*/ 10010 h 10010"/>
                <a:gd name="connsiteX3" fmla="*/ 0 w 10888"/>
                <a:gd name="connsiteY3" fmla="*/ 7 h 10010"/>
                <a:gd name="connsiteX4" fmla="*/ 6855 w 10888"/>
                <a:gd name="connsiteY4" fmla="*/ 0 h 10010"/>
                <a:gd name="connsiteX0" fmla="*/ 6855 w 10962"/>
                <a:gd name="connsiteY0" fmla="*/ 0 h 10010"/>
                <a:gd name="connsiteX1" fmla="*/ 6855 w 10962"/>
                <a:gd name="connsiteY1" fmla="*/ 10000 h 10010"/>
                <a:gd name="connsiteX2" fmla="*/ 4421 w 10962"/>
                <a:gd name="connsiteY2" fmla="*/ 10010 h 10010"/>
                <a:gd name="connsiteX3" fmla="*/ 0 w 10962"/>
                <a:gd name="connsiteY3" fmla="*/ 7 h 10010"/>
                <a:gd name="connsiteX4" fmla="*/ 6855 w 10962"/>
                <a:gd name="connsiteY4" fmla="*/ 0 h 1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2" h="10010">
                  <a:moveTo>
                    <a:pt x="6855" y="0"/>
                  </a:moveTo>
                  <a:lnTo>
                    <a:pt x="6855" y="10000"/>
                  </a:lnTo>
                  <a:lnTo>
                    <a:pt x="4421" y="10010"/>
                  </a:lnTo>
                  <a:cubicBezTo>
                    <a:pt x="5052" y="9113"/>
                    <a:pt x="10962" y="2155"/>
                    <a:pt x="0" y="7"/>
                  </a:cubicBezTo>
                  <a:lnTo>
                    <a:pt x="6855" y="0"/>
                  </a:lnTo>
                  <a:close/>
                </a:path>
              </a:pathLst>
            </a:custGeom>
            <a:gradFill>
              <a:gsLst>
                <a:gs pos="0">
                  <a:srgbClr val="0070C0">
                    <a:alpha val="37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pPr defTabSz="342900"/>
              <a:endParaRPr lang="en-US" sz="1350" dirty="0">
                <a:solidFill>
                  <a:srgbClr val="000000"/>
                </a:solidFill>
              </a:endParaRPr>
            </a:p>
          </p:txBody>
        </p:sp>
        <p:sp>
          <p:nvSpPr>
            <p:cNvPr id="14" name="Freeform 13"/>
            <p:cNvSpPr>
              <a:spLocks/>
            </p:cNvSpPr>
            <p:nvPr userDrawn="1"/>
          </p:nvSpPr>
          <p:spPr bwMode="auto">
            <a:xfrm rot="10800000" flipH="1">
              <a:off x="7010269" y="-114"/>
              <a:ext cx="3346282" cy="6862801"/>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6771 w 20377"/>
                <a:gd name="connsiteY0" fmla="*/ 0 h 10010"/>
                <a:gd name="connsiteX1" fmla="*/ 6771 w 20377"/>
                <a:gd name="connsiteY1" fmla="*/ 10000 h 10010"/>
                <a:gd name="connsiteX2" fmla="*/ 4337 w 20377"/>
                <a:gd name="connsiteY2" fmla="*/ 10010 h 10010"/>
                <a:gd name="connsiteX3" fmla="*/ 0 w 20377"/>
                <a:gd name="connsiteY3" fmla="*/ 0 h 10010"/>
                <a:gd name="connsiteX4" fmla="*/ 6771 w 20377"/>
                <a:gd name="connsiteY4" fmla="*/ 0 h 10010"/>
                <a:gd name="connsiteX0" fmla="*/ 11034 w 24640"/>
                <a:gd name="connsiteY0" fmla="*/ 0 h 10000"/>
                <a:gd name="connsiteX1" fmla="*/ 11034 w 24640"/>
                <a:gd name="connsiteY1" fmla="*/ 10000 h 10000"/>
                <a:gd name="connsiteX2" fmla="*/ 0 w 24640"/>
                <a:gd name="connsiteY2" fmla="*/ 10000 h 10000"/>
                <a:gd name="connsiteX3" fmla="*/ 4263 w 24640"/>
                <a:gd name="connsiteY3" fmla="*/ 0 h 10000"/>
                <a:gd name="connsiteX4" fmla="*/ 11034 w 24640"/>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7943"/>
                <a:gd name="connsiteY0" fmla="*/ 0 h 10000"/>
                <a:gd name="connsiteX1" fmla="*/ 11034 w 17943"/>
                <a:gd name="connsiteY1" fmla="*/ 10000 h 10000"/>
                <a:gd name="connsiteX2" fmla="*/ 0 w 17943"/>
                <a:gd name="connsiteY2" fmla="*/ 10000 h 10000"/>
                <a:gd name="connsiteX3" fmla="*/ 4263 w 17943"/>
                <a:gd name="connsiteY3" fmla="*/ 0 h 10000"/>
                <a:gd name="connsiteX4" fmla="*/ 11034 w 17943"/>
                <a:gd name="connsiteY4" fmla="*/ 0 h 10000"/>
                <a:gd name="connsiteX0" fmla="*/ 11034 w 20227"/>
                <a:gd name="connsiteY0" fmla="*/ 0 h 10000"/>
                <a:gd name="connsiteX1" fmla="*/ 11034 w 20227"/>
                <a:gd name="connsiteY1" fmla="*/ 10000 h 10000"/>
                <a:gd name="connsiteX2" fmla="*/ 0 w 20227"/>
                <a:gd name="connsiteY2" fmla="*/ 10000 h 10000"/>
                <a:gd name="connsiteX3" fmla="*/ 6547 w 20227"/>
                <a:gd name="connsiteY3" fmla="*/ 7 h 10000"/>
                <a:gd name="connsiteX4" fmla="*/ 11034 w 20227"/>
                <a:gd name="connsiteY4" fmla="*/ 0 h 10000"/>
                <a:gd name="connsiteX0" fmla="*/ 11034 w 17142"/>
                <a:gd name="connsiteY0" fmla="*/ 0 h 10000"/>
                <a:gd name="connsiteX1" fmla="*/ 11034 w 17142"/>
                <a:gd name="connsiteY1" fmla="*/ 10000 h 10000"/>
                <a:gd name="connsiteX2" fmla="*/ 0 w 17142"/>
                <a:gd name="connsiteY2" fmla="*/ 10000 h 10000"/>
                <a:gd name="connsiteX3" fmla="*/ 6547 w 17142"/>
                <a:gd name="connsiteY3" fmla="*/ 7 h 10000"/>
                <a:gd name="connsiteX4" fmla="*/ 11034 w 17142"/>
                <a:gd name="connsiteY4" fmla="*/ 0 h 10000"/>
                <a:gd name="connsiteX0" fmla="*/ 6618 w 12726"/>
                <a:gd name="connsiteY0" fmla="*/ 0 h 10007"/>
                <a:gd name="connsiteX1" fmla="*/ 6618 w 12726"/>
                <a:gd name="connsiteY1" fmla="*/ 10000 h 10007"/>
                <a:gd name="connsiteX2" fmla="*/ 0 w 12726"/>
                <a:gd name="connsiteY2" fmla="*/ 10007 h 10007"/>
                <a:gd name="connsiteX3" fmla="*/ 2131 w 12726"/>
                <a:gd name="connsiteY3" fmla="*/ 7 h 10007"/>
                <a:gd name="connsiteX4" fmla="*/ 6618 w 12726"/>
                <a:gd name="connsiteY4" fmla="*/ 0 h 10007"/>
                <a:gd name="connsiteX0" fmla="*/ 6618 w 12726"/>
                <a:gd name="connsiteY0" fmla="*/ 0 h 10007"/>
                <a:gd name="connsiteX1" fmla="*/ 6618 w 12726"/>
                <a:gd name="connsiteY1" fmla="*/ 10000 h 10007"/>
                <a:gd name="connsiteX2" fmla="*/ 0 w 12726"/>
                <a:gd name="connsiteY2" fmla="*/ 10007 h 10007"/>
                <a:gd name="connsiteX3" fmla="*/ 2131 w 12726"/>
                <a:gd name="connsiteY3" fmla="*/ 7 h 10007"/>
                <a:gd name="connsiteX4" fmla="*/ 6618 w 12726"/>
                <a:gd name="connsiteY4" fmla="*/ 0 h 10007"/>
                <a:gd name="connsiteX0" fmla="*/ 6618 w 10394"/>
                <a:gd name="connsiteY0" fmla="*/ 0 h 10007"/>
                <a:gd name="connsiteX1" fmla="*/ 6618 w 10394"/>
                <a:gd name="connsiteY1" fmla="*/ 10000 h 10007"/>
                <a:gd name="connsiteX2" fmla="*/ 0 w 10394"/>
                <a:gd name="connsiteY2" fmla="*/ 10007 h 10007"/>
                <a:gd name="connsiteX3" fmla="*/ 2131 w 10394"/>
                <a:gd name="connsiteY3" fmla="*/ 7 h 10007"/>
                <a:gd name="connsiteX4" fmla="*/ 6618 w 10394"/>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94" h="10007">
                  <a:moveTo>
                    <a:pt x="6618" y="0"/>
                  </a:moveTo>
                  <a:lnTo>
                    <a:pt x="6618" y="10000"/>
                  </a:lnTo>
                  <a:lnTo>
                    <a:pt x="0" y="10007"/>
                  </a:lnTo>
                  <a:cubicBezTo>
                    <a:pt x="3058" y="8818"/>
                    <a:pt x="10394" y="5654"/>
                    <a:pt x="2131" y="7"/>
                  </a:cubicBezTo>
                  <a:lnTo>
                    <a:pt x="6618" y="0"/>
                  </a:lnTo>
                  <a:close/>
                </a:path>
              </a:pathLst>
            </a:custGeom>
            <a:gradFill>
              <a:gsLst>
                <a:gs pos="0">
                  <a:srgbClr val="0070C0">
                    <a:alpha val="75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grpSp>
      <p:sp>
        <p:nvSpPr>
          <p:cNvPr id="5" name="Title 4"/>
          <p:cNvSpPr>
            <a:spLocks noGrp="1"/>
          </p:cNvSpPr>
          <p:nvPr>
            <p:ph type="title" hasCustomPrompt="1"/>
          </p:nvPr>
        </p:nvSpPr>
        <p:spPr/>
        <p:txBody>
          <a:bodyPr/>
          <a:lstStyle>
            <a:lvl1pPr>
              <a:defRPr sz="2100" b="0">
                <a:solidFill>
                  <a:srgbClr val="0070C0"/>
                </a:solidFill>
              </a:defRPr>
            </a:lvl1pPr>
          </a:lstStyle>
          <a:p>
            <a:r>
              <a:rPr lang="en-US" dirty="0"/>
              <a:t>Click to edit Backup headline</a:t>
            </a:r>
          </a:p>
        </p:txBody>
      </p:sp>
    </p:spTree>
    <p:extLst>
      <p:ext uri="{BB962C8B-B14F-4D97-AF65-F5344CB8AC3E}">
        <p14:creationId xmlns:p14="http://schemas.microsoft.com/office/powerpoint/2010/main" val="3082363107"/>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21484273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18006001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378130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5556957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42587982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28039552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34318339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8098313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1192460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1318800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up Vertical">
    <p:bg>
      <p:bgPr>
        <a:solidFill>
          <a:schemeClr val="bg1"/>
        </a:solidFill>
        <a:effectLst/>
      </p:bgPr>
    </p:bg>
    <p:spTree>
      <p:nvGrpSpPr>
        <p:cNvPr id="1" name=""/>
        <p:cNvGrpSpPr/>
        <p:nvPr/>
      </p:nvGrpSpPr>
      <p:grpSpPr>
        <a:xfrm>
          <a:off x="0" y="0"/>
          <a:ext cx="0" cy="0"/>
          <a:chOff x="0" y="0"/>
          <a:chExt cx="0" cy="0"/>
        </a:xfrm>
      </p:grpSpPr>
      <p:grpSp>
        <p:nvGrpSpPr>
          <p:cNvPr id="9" name="Group 8"/>
          <p:cNvGrpSpPr/>
          <p:nvPr userDrawn="1"/>
        </p:nvGrpSpPr>
        <p:grpSpPr>
          <a:xfrm flipH="1">
            <a:off x="-1331282" y="2"/>
            <a:ext cx="3529146" cy="6865087"/>
            <a:chOff x="6934073" y="-2400"/>
            <a:chExt cx="3529146" cy="6865087"/>
          </a:xfrm>
        </p:grpSpPr>
        <p:sp>
          <p:nvSpPr>
            <p:cNvPr id="13" name="Freeform 12"/>
            <p:cNvSpPr>
              <a:spLocks/>
            </p:cNvSpPr>
            <p:nvPr userDrawn="1"/>
          </p:nvSpPr>
          <p:spPr bwMode="auto">
            <a:xfrm rot="10800000" flipH="1">
              <a:off x="6934073" y="-2400"/>
              <a:ext cx="3529146" cy="6864858"/>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10878 w 20377"/>
                <a:gd name="connsiteY0" fmla="*/ 0 h 10010"/>
                <a:gd name="connsiteX1" fmla="*/ 10878 w 20377"/>
                <a:gd name="connsiteY1" fmla="*/ 10000 h 10010"/>
                <a:gd name="connsiteX2" fmla="*/ 8444 w 20377"/>
                <a:gd name="connsiteY2" fmla="*/ 10010 h 10010"/>
                <a:gd name="connsiteX3" fmla="*/ 0 w 20377"/>
                <a:gd name="connsiteY3" fmla="*/ 7 h 10010"/>
                <a:gd name="connsiteX4" fmla="*/ 10878 w 20377"/>
                <a:gd name="connsiteY4" fmla="*/ 0 h 10010"/>
                <a:gd name="connsiteX0" fmla="*/ 23169 w 24582"/>
                <a:gd name="connsiteY0" fmla="*/ 3043 h 13053"/>
                <a:gd name="connsiteX1" fmla="*/ 23169 w 24582"/>
                <a:gd name="connsiteY1" fmla="*/ 13043 h 13053"/>
                <a:gd name="connsiteX2" fmla="*/ 20735 w 24582"/>
                <a:gd name="connsiteY2" fmla="*/ 13053 h 13053"/>
                <a:gd name="connsiteX3" fmla="*/ 12291 w 24582"/>
                <a:gd name="connsiteY3" fmla="*/ 3050 h 13053"/>
                <a:gd name="connsiteX4" fmla="*/ 23169 w 24582"/>
                <a:gd name="connsiteY4" fmla="*/ 3043 h 13053"/>
                <a:gd name="connsiteX0" fmla="*/ 10878 w 12291"/>
                <a:gd name="connsiteY0" fmla="*/ 0 h 10010"/>
                <a:gd name="connsiteX1" fmla="*/ 10878 w 12291"/>
                <a:gd name="connsiteY1" fmla="*/ 10000 h 10010"/>
                <a:gd name="connsiteX2" fmla="*/ 8444 w 12291"/>
                <a:gd name="connsiteY2" fmla="*/ 10010 h 10010"/>
                <a:gd name="connsiteX3" fmla="*/ 0 w 12291"/>
                <a:gd name="connsiteY3" fmla="*/ 7 h 10010"/>
                <a:gd name="connsiteX4" fmla="*/ 10878 w 12291"/>
                <a:gd name="connsiteY4" fmla="*/ 0 h 10010"/>
                <a:gd name="connsiteX0" fmla="*/ 9932 w 12291"/>
                <a:gd name="connsiteY0" fmla="*/ 0 h 10010"/>
                <a:gd name="connsiteX1" fmla="*/ 9932 w 12291"/>
                <a:gd name="connsiteY1" fmla="*/ 10000 h 10010"/>
                <a:gd name="connsiteX2" fmla="*/ 7498 w 12291"/>
                <a:gd name="connsiteY2" fmla="*/ 10010 h 10010"/>
                <a:gd name="connsiteX3" fmla="*/ 0 w 12291"/>
                <a:gd name="connsiteY3" fmla="*/ 7 h 10010"/>
                <a:gd name="connsiteX4" fmla="*/ 9932 w 12291"/>
                <a:gd name="connsiteY4" fmla="*/ 0 h 10010"/>
                <a:gd name="connsiteX0" fmla="*/ 9932 w 14031"/>
                <a:gd name="connsiteY0" fmla="*/ 0 h 10010"/>
                <a:gd name="connsiteX1" fmla="*/ 9932 w 14031"/>
                <a:gd name="connsiteY1" fmla="*/ 10000 h 10010"/>
                <a:gd name="connsiteX2" fmla="*/ 7498 w 14031"/>
                <a:gd name="connsiteY2" fmla="*/ 10010 h 10010"/>
                <a:gd name="connsiteX3" fmla="*/ 0 w 14031"/>
                <a:gd name="connsiteY3" fmla="*/ 7 h 10010"/>
                <a:gd name="connsiteX4" fmla="*/ 9932 w 14031"/>
                <a:gd name="connsiteY4" fmla="*/ 0 h 10010"/>
                <a:gd name="connsiteX0" fmla="*/ 6855 w 14031"/>
                <a:gd name="connsiteY0" fmla="*/ 0 h 10010"/>
                <a:gd name="connsiteX1" fmla="*/ 6855 w 14031"/>
                <a:gd name="connsiteY1" fmla="*/ 10000 h 10010"/>
                <a:gd name="connsiteX2" fmla="*/ 4421 w 14031"/>
                <a:gd name="connsiteY2" fmla="*/ 10010 h 10010"/>
                <a:gd name="connsiteX3" fmla="*/ 0 w 14031"/>
                <a:gd name="connsiteY3" fmla="*/ 7 h 10010"/>
                <a:gd name="connsiteX4" fmla="*/ 6855 w 14031"/>
                <a:gd name="connsiteY4" fmla="*/ 0 h 10010"/>
                <a:gd name="connsiteX0" fmla="*/ 6855 w 10888"/>
                <a:gd name="connsiteY0" fmla="*/ 0 h 10010"/>
                <a:gd name="connsiteX1" fmla="*/ 6855 w 10888"/>
                <a:gd name="connsiteY1" fmla="*/ 10000 h 10010"/>
                <a:gd name="connsiteX2" fmla="*/ 4421 w 10888"/>
                <a:gd name="connsiteY2" fmla="*/ 10010 h 10010"/>
                <a:gd name="connsiteX3" fmla="*/ 0 w 10888"/>
                <a:gd name="connsiteY3" fmla="*/ 7 h 10010"/>
                <a:gd name="connsiteX4" fmla="*/ 6855 w 10888"/>
                <a:gd name="connsiteY4" fmla="*/ 0 h 10010"/>
                <a:gd name="connsiteX0" fmla="*/ 6855 w 10962"/>
                <a:gd name="connsiteY0" fmla="*/ 0 h 10010"/>
                <a:gd name="connsiteX1" fmla="*/ 6855 w 10962"/>
                <a:gd name="connsiteY1" fmla="*/ 10000 h 10010"/>
                <a:gd name="connsiteX2" fmla="*/ 4421 w 10962"/>
                <a:gd name="connsiteY2" fmla="*/ 10010 h 10010"/>
                <a:gd name="connsiteX3" fmla="*/ 0 w 10962"/>
                <a:gd name="connsiteY3" fmla="*/ 7 h 10010"/>
                <a:gd name="connsiteX4" fmla="*/ 6855 w 10962"/>
                <a:gd name="connsiteY4" fmla="*/ 0 h 1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2" h="10010">
                  <a:moveTo>
                    <a:pt x="6855" y="0"/>
                  </a:moveTo>
                  <a:lnTo>
                    <a:pt x="6855" y="10000"/>
                  </a:lnTo>
                  <a:lnTo>
                    <a:pt x="4421" y="10010"/>
                  </a:lnTo>
                  <a:cubicBezTo>
                    <a:pt x="5052" y="9113"/>
                    <a:pt x="10962" y="2155"/>
                    <a:pt x="0" y="7"/>
                  </a:cubicBezTo>
                  <a:lnTo>
                    <a:pt x="6855" y="0"/>
                  </a:lnTo>
                  <a:close/>
                </a:path>
              </a:pathLst>
            </a:custGeom>
            <a:gradFill>
              <a:gsLst>
                <a:gs pos="0">
                  <a:srgbClr val="0070C0">
                    <a:alpha val="37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pPr defTabSz="342900"/>
              <a:endParaRPr lang="en-US" sz="1350" dirty="0">
                <a:solidFill>
                  <a:srgbClr val="000000"/>
                </a:solidFill>
              </a:endParaRPr>
            </a:p>
          </p:txBody>
        </p:sp>
        <p:sp>
          <p:nvSpPr>
            <p:cNvPr id="14" name="Freeform 13"/>
            <p:cNvSpPr>
              <a:spLocks/>
            </p:cNvSpPr>
            <p:nvPr userDrawn="1"/>
          </p:nvSpPr>
          <p:spPr bwMode="auto">
            <a:xfrm rot="10800000" flipH="1">
              <a:off x="7010269" y="-114"/>
              <a:ext cx="3346282" cy="6862801"/>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 name="connsiteX0" fmla="*/ 16050 w 16050"/>
                <a:gd name="connsiteY0" fmla="*/ 21 h 10000"/>
                <a:gd name="connsiteX1" fmla="*/ 16050 w 16050"/>
                <a:gd name="connsiteY1" fmla="*/ 10000 h 10000"/>
                <a:gd name="connsiteX2" fmla="*/ 7116 w 16050"/>
                <a:gd name="connsiteY2" fmla="*/ 9995 h 10000"/>
                <a:gd name="connsiteX3" fmla="*/ 0 w 16050"/>
                <a:gd name="connsiteY3" fmla="*/ 0 h 10000"/>
                <a:gd name="connsiteX4" fmla="*/ 16050 w 16050"/>
                <a:gd name="connsiteY4" fmla="*/ 21 h 10000"/>
                <a:gd name="connsiteX0" fmla="*/ 16050 w 25284"/>
                <a:gd name="connsiteY0" fmla="*/ 21 h 10000"/>
                <a:gd name="connsiteX1" fmla="*/ 16050 w 25284"/>
                <a:gd name="connsiteY1" fmla="*/ 10000 h 10000"/>
                <a:gd name="connsiteX2" fmla="*/ 7116 w 25284"/>
                <a:gd name="connsiteY2" fmla="*/ 9995 h 10000"/>
                <a:gd name="connsiteX3" fmla="*/ 0 w 25284"/>
                <a:gd name="connsiteY3" fmla="*/ 0 h 10000"/>
                <a:gd name="connsiteX4" fmla="*/ 16050 w 25284"/>
                <a:gd name="connsiteY4" fmla="*/ 21 h 1000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5284"/>
                <a:gd name="connsiteY0" fmla="*/ 21 h 10010"/>
                <a:gd name="connsiteX1" fmla="*/ 16050 w 25284"/>
                <a:gd name="connsiteY1" fmla="*/ 10000 h 10010"/>
                <a:gd name="connsiteX2" fmla="*/ 13616 w 25284"/>
                <a:gd name="connsiteY2" fmla="*/ 10010 h 10010"/>
                <a:gd name="connsiteX3" fmla="*/ 0 w 25284"/>
                <a:gd name="connsiteY3" fmla="*/ 0 h 10010"/>
                <a:gd name="connsiteX4" fmla="*/ 16050 w 25284"/>
                <a:gd name="connsiteY4" fmla="*/ 21 h 10010"/>
                <a:gd name="connsiteX0" fmla="*/ 16050 w 21532"/>
                <a:gd name="connsiteY0" fmla="*/ 21 h 10010"/>
                <a:gd name="connsiteX1" fmla="*/ 16050 w 21532"/>
                <a:gd name="connsiteY1" fmla="*/ 10000 h 10010"/>
                <a:gd name="connsiteX2" fmla="*/ 13616 w 21532"/>
                <a:gd name="connsiteY2" fmla="*/ 10010 h 10010"/>
                <a:gd name="connsiteX3" fmla="*/ 0 w 21532"/>
                <a:gd name="connsiteY3" fmla="*/ 0 h 10010"/>
                <a:gd name="connsiteX4" fmla="*/ 16050 w 21532"/>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1536 w 15653"/>
                <a:gd name="connsiteY0" fmla="*/ 21 h 10010"/>
                <a:gd name="connsiteX1" fmla="*/ 11536 w 15653"/>
                <a:gd name="connsiteY1" fmla="*/ 10000 h 10010"/>
                <a:gd name="connsiteX2" fmla="*/ 9102 w 15653"/>
                <a:gd name="connsiteY2" fmla="*/ 10010 h 10010"/>
                <a:gd name="connsiteX3" fmla="*/ 0 w 15653"/>
                <a:gd name="connsiteY3" fmla="*/ 0 h 10010"/>
                <a:gd name="connsiteX4" fmla="*/ 11536 w 15653"/>
                <a:gd name="connsiteY4" fmla="*/ 21 h 10010"/>
                <a:gd name="connsiteX0" fmla="*/ 16050 w 16050"/>
                <a:gd name="connsiteY0" fmla="*/ 21 h 10010"/>
                <a:gd name="connsiteX1" fmla="*/ 16050 w 16050"/>
                <a:gd name="connsiteY1" fmla="*/ 10000 h 10010"/>
                <a:gd name="connsiteX2" fmla="*/ 13616 w 16050"/>
                <a:gd name="connsiteY2" fmla="*/ 10010 h 10010"/>
                <a:gd name="connsiteX3" fmla="*/ 0 w 16050"/>
                <a:gd name="connsiteY3" fmla="*/ 0 h 10010"/>
                <a:gd name="connsiteX4" fmla="*/ 16050 w 16050"/>
                <a:gd name="connsiteY4" fmla="*/ 21 h 10010"/>
                <a:gd name="connsiteX0" fmla="*/ 16050 w 20377"/>
                <a:gd name="connsiteY0" fmla="*/ 21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21 h 10010"/>
                <a:gd name="connsiteX0" fmla="*/ 16050 w 20377"/>
                <a:gd name="connsiteY0" fmla="*/ 0 h 10010"/>
                <a:gd name="connsiteX1" fmla="*/ 16050 w 20377"/>
                <a:gd name="connsiteY1" fmla="*/ 10000 h 10010"/>
                <a:gd name="connsiteX2" fmla="*/ 13616 w 20377"/>
                <a:gd name="connsiteY2" fmla="*/ 10010 h 10010"/>
                <a:gd name="connsiteX3" fmla="*/ 0 w 20377"/>
                <a:gd name="connsiteY3" fmla="*/ 0 h 10010"/>
                <a:gd name="connsiteX4" fmla="*/ 16050 w 20377"/>
                <a:gd name="connsiteY4" fmla="*/ 0 h 10010"/>
                <a:gd name="connsiteX0" fmla="*/ 6771 w 20377"/>
                <a:gd name="connsiteY0" fmla="*/ 0 h 10010"/>
                <a:gd name="connsiteX1" fmla="*/ 6771 w 20377"/>
                <a:gd name="connsiteY1" fmla="*/ 10000 h 10010"/>
                <a:gd name="connsiteX2" fmla="*/ 4337 w 20377"/>
                <a:gd name="connsiteY2" fmla="*/ 10010 h 10010"/>
                <a:gd name="connsiteX3" fmla="*/ 0 w 20377"/>
                <a:gd name="connsiteY3" fmla="*/ 0 h 10010"/>
                <a:gd name="connsiteX4" fmla="*/ 6771 w 20377"/>
                <a:gd name="connsiteY4" fmla="*/ 0 h 10010"/>
                <a:gd name="connsiteX0" fmla="*/ 11034 w 24640"/>
                <a:gd name="connsiteY0" fmla="*/ 0 h 10000"/>
                <a:gd name="connsiteX1" fmla="*/ 11034 w 24640"/>
                <a:gd name="connsiteY1" fmla="*/ 10000 h 10000"/>
                <a:gd name="connsiteX2" fmla="*/ 0 w 24640"/>
                <a:gd name="connsiteY2" fmla="*/ 10000 h 10000"/>
                <a:gd name="connsiteX3" fmla="*/ 4263 w 24640"/>
                <a:gd name="connsiteY3" fmla="*/ 0 h 10000"/>
                <a:gd name="connsiteX4" fmla="*/ 11034 w 24640"/>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8571"/>
                <a:gd name="connsiteY0" fmla="*/ 0 h 10000"/>
                <a:gd name="connsiteX1" fmla="*/ 11034 w 18571"/>
                <a:gd name="connsiteY1" fmla="*/ 10000 h 10000"/>
                <a:gd name="connsiteX2" fmla="*/ 0 w 18571"/>
                <a:gd name="connsiteY2" fmla="*/ 10000 h 10000"/>
                <a:gd name="connsiteX3" fmla="*/ 4263 w 18571"/>
                <a:gd name="connsiteY3" fmla="*/ 0 h 10000"/>
                <a:gd name="connsiteX4" fmla="*/ 11034 w 18571"/>
                <a:gd name="connsiteY4" fmla="*/ 0 h 10000"/>
                <a:gd name="connsiteX0" fmla="*/ 11034 w 17943"/>
                <a:gd name="connsiteY0" fmla="*/ 0 h 10000"/>
                <a:gd name="connsiteX1" fmla="*/ 11034 w 17943"/>
                <a:gd name="connsiteY1" fmla="*/ 10000 h 10000"/>
                <a:gd name="connsiteX2" fmla="*/ 0 w 17943"/>
                <a:gd name="connsiteY2" fmla="*/ 10000 h 10000"/>
                <a:gd name="connsiteX3" fmla="*/ 4263 w 17943"/>
                <a:gd name="connsiteY3" fmla="*/ 0 h 10000"/>
                <a:gd name="connsiteX4" fmla="*/ 11034 w 17943"/>
                <a:gd name="connsiteY4" fmla="*/ 0 h 10000"/>
                <a:gd name="connsiteX0" fmla="*/ 11034 w 20227"/>
                <a:gd name="connsiteY0" fmla="*/ 0 h 10000"/>
                <a:gd name="connsiteX1" fmla="*/ 11034 w 20227"/>
                <a:gd name="connsiteY1" fmla="*/ 10000 h 10000"/>
                <a:gd name="connsiteX2" fmla="*/ 0 w 20227"/>
                <a:gd name="connsiteY2" fmla="*/ 10000 h 10000"/>
                <a:gd name="connsiteX3" fmla="*/ 6547 w 20227"/>
                <a:gd name="connsiteY3" fmla="*/ 7 h 10000"/>
                <a:gd name="connsiteX4" fmla="*/ 11034 w 20227"/>
                <a:gd name="connsiteY4" fmla="*/ 0 h 10000"/>
                <a:gd name="connsiteX0" fmla="*/ 11034 w 17142"/>
                <a:gd name="connsiteY0" fmla="*/ 0 h 10000"/>
                <a:gd name="connsiteX1" fmla="*/ 11034 w 17142"/>
                <a:gd name="connsiteY1" fmla="*/ 10000 h 10000"/>
                <a:gd name="connsiteX2" fmla="*/ 0 w 17142"/>
                <a:gd name="connsiteY2" fmla="*/ 10000 h 10000"/>
                <a:gd name="connsiteX3" fmla="*/ 6547 w 17142"/>
                <a:gd name="connsiteY3" fmla="*/ 7 h 10000"/>
                <a:gd name="connsiteX4" fmla="*/ 11034 w 17142"/>
                <a:gd name="connsiteY4" fmla="*/ 0 h 10000"/>
                <a:gd name="connsiteX0" fmla="*/ 6618 w 12726"/>
                <a:gd name="connsiteY0" fmla="*/ 0 h 10007"/>
                <a:gd name="connsiteX1" fmla="*/ 6618 w 12726"/>
                <a:gd name="connsiteY1" fmla="*/ 10000 h 10007"/>
                <a:gd name="connsiteX2" fmla="*/ 0 w 12726"/>
                <a:gd name="connsiteY2" fmla="*/ 10007 h 10007"/>
                <a:gd name="connsiteX3" fmla="*/ 2131 w 12726"/>
                <a:gd name="connsiteY3" fmla="*/ 7 h 10007"/>
                <a:gd name="connsiteX4" fmla="*/ 6618 w 12726"/>
                <a:gd name="connsiteY4" fmla="*/ 0 h 10007"/>
                <a:gd name="connsiteX0" fmla="*/ 6618 w 12726"/>
                <a:gd name="connsiteY0" fmla="*/ 0 h 10007"/>
                <a:gd name="connsiteX1" fmla="*/ 6618 w 12726"/>
                <a:gd name="connsiteY1" fmla="*/ 10000 h 10007"/>
                <a:gd name="connsiteX2" fmla="*/ 0 w 12726"/>
                <a:gd name="connsiteY2" fmla="*/ 10007 h 10007"/>
                <a:gd name="connsiteX3" fmla="*/ 2131 w 12726"/>
                <a:gd name="connsiteY3" fmla="*/ 7 h 10007"/>
                <a:gd name="connsiteX4" fmla="*/ 6618 w 12726"/>
                <a:gd name="connsiteY4" fmla="*/ 0 h 10007"/>
                <a:gd name="connsiteX0" fmla="*/ 6618 w 10394"/>
                <a:gd name="connsiteY0" fmla="*/ 0 h 10007"/>
                <a:gd name="connsiteX1" fmla="*/ 6618 w 10394"/>
                <a:gd name="connsiteY1" fmla="*/ 10000 h 10007"/>
                <a:gd name="connsiteX2" fmla="*/ 0 w 10394"/>
                <a:gd name="connsiteY2" fmla="*/ 10007 h 10007"/>
                <a:gd name="connsiteX3" fmla="*/ 2131 w 10394"/>
                <a:gd name="connsiteY3" fmla="*/ 7 h 10007"/>
                <a:gd name="connsiteX4" fmla="*/ 6618 w 10394"/>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94" h="10007">
                  <a:moveTo>
                    <a:pt x="6618" y="0"/>
                  </a:moveTo>
                  <a:lnTo>
                    <a:pt x="6618" y="10000"/>
                  </a:lnTo>
                  <a:lnTo>
                    <a:pt x="0" y="10007"/>
                  </a:lnTo>
                  <a:cubicBezTo>
                    <a:pt x="3058" y="8818"/>
                    <a:pt x="10394" y="5654"/>
                    <a:pt x="2131" y="7"/>
                  </a:cubicBezTo>
                  <a:lnTo>
                    <a:pt x="6618" y="0"/>
                  </a:lnTo>
                  <a:close/>
                </a:path>
              </a:pathLst>
            </a:custGeom>
            <a:gradFill>
              <a:gsLst>
                <a:gs pos="0">
                  <a:srgbClr val="0070C0">
                    <a:alpha val="75000"/>
                  </a:srgbClr>
                </a:gs>
                <a:gs pos="39999">
                  <a:srgbClr val="85C2FF">
                    <a:alpha val="49000"/>
                  </a:srgbClr>
                </a:gs>
                <a:gs pos="70000">
                  <a:srgbClr val="C4D6EB">
                    <a:alpha val="49000"/>
                  </a:srgbClr>
                </a:gs>
                <a:gs pos="100000">
                  <a:schemeClr val="tx1">
                    <a:lumMod val="95000"/>
                    <a:alpha val="0"/>
                  </a:schemeClr>
                </a:gs>
              </a:gsLst>
              <a:lin ang="5400000" scaled="0"/>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350" dirty="0">
                <a:solidFill>
                  <a:srgbClr val="000000"/>
                </a:solidFill>
              </a:endParaRPr>
            </a:p>
          </p:txBody>
        </p:sp>
      </p:grpSp>
      <p:sp>
        <p:nvSpPr>
          <p:cNvPr id="5" name="Title 4"/>
          <p:cNvSpPr>
            <a:spLocks noGrp="1"/>
          </p:cNvSpPr>
          <p:nvPr>
            <p:ph type="title" hasCustomPrompt="1"/>
          </p:nvPr>
        </p:nvSpPr>
        <p:spPr/>
        <p:txBody>
          <a:bodyPr/>
          <a:lstStyle>
            <a:lvl1pPr>
              <a:defRPr baseline="0">
                <a:solidFill>
                  <a:srgbClr val="0070C0"/>
                </a:solidFill>
                <a:effectLst/>
              </a:defRPr>
            </a:lvl1pPr>
          </a:lstStyle>
          <a:p>
            <a:r>
              <a:rPr lang="en-US" dirty="0"/>
              <a:t>Click to edit Backup headline</a:t>
            </a:r>
          </a:p>
        </p:txBody>
      </p:sp>
    </p:spTree>
    <p:extLst>
      <p:ext uri="{BB962C8B-B14F-4D97-AF65-F5344CB8AC3E}">
        <p14:creationId xmlns:p14="http://schemas.microsoft.com/office/powerpoint/2010/main" val="297139259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2755A7-4AFF-48A5-9B8D-26A910B4AC34}"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091DEEF-AFB4-4D19-B648-56B728AE471A}" type="slidenum">
              <a:rPr lang="en-CA" smtClean="0"/>
              <a:t>‹#›</a:t>
            </a:fld>
            <a:endParaRPr lang="en-CA" dirty="0"/>
          </a:p>
        </p:txBody>
      </p:sp>
    </p:spTree>
    <p:extLst>
      <p:ext uri="{BB962C8B-B14F-4D97-AF65-F5344CB8AC3E}">
        <p14:creationId xmlns:p14="http://schemas.microsoft.com/office/powerpoint/2010/main" val="22848271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1E6F3-C2BF-4B48-9D0A-C693ED48FCF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CA"/>
          </a:p>
        </p:txBody>
      </p:sp>
      <p:sp>
        <p:nvSpPr>
          <p:cNvPr id="3" name="Subtitle 2">
            <a:extLst>
              <a:ext uri="{FF2B5EF4-FFF2-40B4-BE49-F238E27FC236}">
                <a16:creationId xmlns:a16="http://schemas.microsoft.com/office/drawing/2014/main" id="{00CD78BE-4F7B-4819-A68D-8B50BB32451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BB2F4B48-1A5A-49FD-8DEB-DD9B504A2EB8}"/>
              </a:ext>
            </a:extLst>
          </p:cNvPr>
          <p:cNvSpPr>
            <a:spLocks noGrp="1"/>
          </p:cNvSpPr>
          <p:nvPr>
            <p:ph type="dt" sz="half" idx="10"/>
          </p:nvPr>
        </p:nvSpPr>
        <p:spPr/>
        <p:txBody>
          <a:bodyPr/>
          <a:lstStyle/>
          <a:p>
            <a:fld id="{3CBB6818-6A7E-478A-8DB2-A58AA3B7241D}" type="datetime1">
              <a:rPr lang="en-CA" smtClean="0"/>
              <a:t>2025-05-12</a:t>
            </a:fld>
            <a:endParaRPr lang="en-CA" dirty="0"/>
          </a:p>
        </p:txBody>
      </p:sp>
      <p:sp>
        <p:nvSpPr>
          <p:cNvPr id="5" name="Footer Placeholder 4">
            <a:extLst>
              <a:ext uri="{FF2B5EF4-FFF2-40B4-BE49-F238E27FC236}">
                <a16:creationId xmlns:a16="http://schemas.microsoft.com/office/drawing/2014/main" id="{0D8A27BB-73A5-4F5E-8AB3-8BD48D902E19}"/>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DE0643BF-776D-41CB-844C-C668DCE7EB4E}"/>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3689310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A13F-0CB8-4186-A6C3-435F9FE0EB8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056F4244-AF37-4482-B713-4E73B58C8F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BECC9D3-BD38-4392-8FDD-BB6F99A650A4}"/>
              </a:ext>
            </a:extLst>
          </p:cNvPr>
          <p:cNvSpPr>
            <a:spLocks noGrp="1"/>
          </p:cNvSpPr>
          <p:nvPr>
            <p:ph type="dt" sz="half" idx="10"/>
          </p:nvPr>
        </p:nvSpPr>
        <p:spPr/>
        <p:txBody>
          <a:bodyPr/>
          <a:lstStyle/>
          <a:p>
            <a:fld id="{06CBD846-DB89-4B06-90EC-1F810BBD7529}" type="datetime1">
              <a:rPr lang="en-CA" smtClean="0"/>
              <a:t>2025-05-12</a:t>
            </a:fld>
            <a:endParaRPr lang="en-CA" dirty="0"/>
          </a:p>
        </p:txBody>
      </p:sp>
      <p:sp>
        <p:nvSpPr>
          <p:cNvPr id="5" name="Footer Placeholder 4">
            <a:extLst>
              <a:ext uri="{FF2B5EF4-FFF2-40B4-BE49-F238E27FC236}">
                <a16:creationId xmlns:a16="http://schemas.microsoft.com/office/drawing/2014/main" id="{01972C2F-72E8-4ED1-B85E-29269A5BA0FF}"/>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03CA82A1-BB49-4757-9E6F-8BDA60950449}"/>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7952829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8C97E-2775-4940-B82E-A0E0FA4BBCD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4ADD53F9-6F0A-49EF-8477-DE034559AD1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04522F-19CE-40ED-992A-04870E4413D5}"/>
              </a:ext>
            </a:extLst>
          </p:cNvPr>
          <p:cNvSpPr>
            <a:spLocks noGrp="1"/>
          </p:cNvSpPr>
          <p:nvPr>
            <p:ph type="dt" sz="half" idx="10"/>
          </p:nvPr>
        </p:nvSpPr>
        <p:spPr/>
        <p:txBody>
          <a:bodyPr/>
          <a:lstStyle/>
          <a:p>
            <a:fld id="{B4173599-CA1C-48CE-8154-A5052B5483A9}" type="datetime1">
              <a:rPr lang="en-CA" smtClean="0"/>
              <a:t>2025-05-12</a:t>
            </a:fld>
            <a:endParaRPr lang="en-CA" dirty="0"/>
          </a:p>
        </p:txBody>
      </p:sp>
      <p:sp>
        <p:nvSpPr>
          <p:cNvPr id="5" name="Footer Placeholder 4">
            <a:extLst>
              <a:ext uri="{FF2B5EF4-FFF2-40B4-BE49-F238E27FC236}">
                <a16:creationId xmlns:a16="http://schemas.microsoft.com/office/drawing/2014/main" id="{A671B62C-9E7F-44FD-9019-6BDD25BBCCC8}"/>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409D4972-564E-4EC7-9A01-3A55ED075213}"/>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14321710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9392E-5FA8-4004-933A-E55AA97AF3B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81DFC29-4748-4AF1-BECF-5508878BFD9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20823271-14D3-4378-B514-B8A8C9BF5F6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E7ED1168-F394-4ED7-93F3-009AFFEE14AC}"/>
              </a:ext>
            </a:extLst>
          </p:cNvPr>
          <p:cNvSpPr>
            <a:spLocks noGrp="1"/>
          </p:cNvSpPr>
          <p:nvPr>
            <p:ph type="dt" sz="half" idx="10"/>
          </p:nvPr>
        </p:nvSpPr>
        <p:spPr/>
        <p:txBody>
          <a:bodyPr/>
          <a:lstStyle/>
          <a:p>
            <a:fld id="{CCF2CBCA-2BFA-4CAB-B026-3F8B8F91BFDC}" type="datetime1">
              <a:rPr lang="en-CA" smtClean="0"/>
              <a:t>2025-05-12</a:t>
            </a:fld>
            <a:endParaRPr lang="en-CA" dirty="0"/>
          </a:p>
        </p:txBody>
      </p:sp>
      <p:sp>
        <p:nvSpPr>
          <p:cNvPr id="6" name="Footer Placeholder 5">
            <a:extLst>
              <a:ext uri="{FF2B5EF4-FFF2-40B4-BE49-F238E27FC236}">
                <a16:creationId xmlns:a16="http://schemas.microsoft.com/office/drawing/2014/main" id="{29A87C40-EAE4-4048-8199-02B6DD9DCE44}"/>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2357998F-02B2-47D8-9D2D-4EB5E765F2CC}"/>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34789671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DEDF0-30E8-4616-9265-03D59C09EC1F}"/>
              </a:ext>
            </a:extLst>
          </p:cNvPr>
          <p:cNvSpPr>
            <a:spLocks noGrp="1"/>
          </p:cNvSpPr>
          <p:nvPr>
            <p:ph type="title"/>
          </p:nvPr>
        </p:nvSpPr>
        <p:spPr>
          <a:xfrm>
            <a:off x="629841" y="365126"/>
            <a:ext cx="78867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CA69A87-6840-4B05-8A82-D22EDB0ED8F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255F8ED-038B-48CC-95BB-831D4A7A021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5951478-B7F4-47AC-AAA4-704C43AF2D6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E911E50-A98C-4DB2-A5F6-6AD0D6794A2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4C1901B-5FFC-4045-B21C-D9CB118F9E32}"/>
              </a:ext>
            </a:extLst>
          </p:cNvPr>
          <p:cNvSpPr>
            <a:spLocks noGrp="1"/>
          </p:cNvSpPr>
          <p:nvPr>
            <p:ph type="dt" sz="half" idx="10"/>
          </p:nvPr>
        </p:nvSpPr>
        <p:spPr/>
        <p:txBody>
          <a:bodyPr/>
          <a:lstStyle/>
          <a:p>
            <a:fld id="{C7602E89-714F-40B5-8F77-E9A3F249EF81}" type="datetime1">
              <a:rPr lang="en-CA" smtClean="0"/>
              <a:t>2025-05-12</a:t>
            </a:fld>
            <a:endParaRPr lang="en-CA" dirty="0"/>
          </a:p>
        </p:txBody>
      </p:sp>
      <p:sp>
        <p:nvSpPr>
          <p:cNvPr id="8" name="Footer Placeholder 7">
            <a:extLst>
              <a:ext uri="{FF2B5EF4-FFF2-40B4-BE49-F238E27FC236}">
                <a16:creationId xmlns:a16="http://schemas.microsoft.com/office/drawing/2014/main" id="{B06519FF-1DFE-4B48-BA7D-D52202884972}"/>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F6E9F563-A71F-4F2F-88C1-A2D374C8A19A}"/>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31911649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69393-A763-4060-9454-3306117E5487}"/>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B35ABBFA-B8F3-4148-B1C1-D6344786AB26}"/>
              </a:ext>
            </a:extLst>
          </p:cNvPr>
          <p:cNvSpPr>
            <a:spLocks noGrp="1"/>
          </p:cNvSpPr>
          <p:nvPr>
            <p:ph type="dt" sz="half" idx="10"/>
          </p:nvPr>
        </p:nvSpPr>
        <p:spPr/>
        <p:txBody>
          <a:bodyPr/>
          <a:lstStyle/>
          <a:p>
            <a:fld id="{D1651F12-1355-4CBA-A622-BE2A3E4EFC18}" type="datetime1">
              <a:rPr lang="en-CA" smtClean="0"/>
              <a:t>2025-05-12</a:t>
            </a:fld>
            <a:endParaRPr lang="en-CA" dirty="0"/>
          </a:p>
        </p:txBody>
      </p:sp>
      <p:sp>
        <p:nvSpPr>
          <p:cNvPr id="4" name="Footer Placeholder 3">
            <a:extLst>
              <a:ext uri="{FF2B5EF4-FFF2-40B4-BE49-F238E27FC236}">
                <a16:creationId xmlns:a16="http://schemas.microsoft.com/office/drawing/2014/main" id="{25B17303-24E4-4A95-BD39-C78F779FF2DD}"/>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5713ED1C-5232-4615-B6C0-ECDA48E12B22}"/>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26436586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A6B9FE-AF71-4A2C-9107-F5191D55C221}"/>
              </a:ext>
            </a:extLst>
          </p:cNvPr>
          <p:cNvSpPr>
            <a:spLocks noGrp="1"/>
          </p:cNvSpPr>
          <p:nvPr>
            <p:ph type="dt" sz="half" idx="10"/>
          </p:nvPr>
        </p:nvSpPr>
        <p:spPr/>
        <p:txBody>
          <a:bodyPr/>
          <a:lstStyle/>
          <a:p>
            <a:fld id="{175DFF84-432E-469E-9C52-753D038712A8}" type="datetime1">
              <a:rPr lang="en-CA" smtClean="0"/>
              <a:t>2025-05-12</a:t>
            </a:fld>
            <a:endParaRPr lang="en-CA" dirty="0"/>
          </a:p>
        </p:txBody>
      </p:sp>
      <p:sp>
        <p:nvSpPr>
          <p:cNvPr id="3" name="Footer Placeholder 2">
            <a:extLst>
              <a:ext uri="{FF2B5EF4-FFF2-40B4-BE49-F238E27FC236}">
                <a16:creationId xmlns:a16="http://schemas.microsoft.com/office/drawing/2014/main" id="{CAC5107D-9C85-437D-9D59-4470A7C523B7}"/>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11AA91E1-4D5B-4A27-B8B6-7A654466423A}"/>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12632918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7F58F-FBD8-47FD-BB06-11038489158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81B0D052-C59D-4F8D-AAC8-336E7251369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12011BC-59B3-4861-AEDF-CA5B1F3DA5C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A8DE995-9461-4027-8ECD-769AF319B9AE}"/>
              </a:ext>
            </a:extLst>
          </p:cNvPr>
          <p:cNvSpPr>
            <a:spLocks noGrp="1"/>
          </p:cNvSpPr>
          <p:nvPr>
            <p:ph type="dt" sz="half" idx="10"/>
          </p:nvPr>
        </p:nvSpPr>
        <p:spPr/>
        <p:txBody>
          <a:bodyPr/>
          <a:lstStyle/>
          <a:p>
            <a:fld id="{7B77341A-B863-4ACE-9B50-9711C793E06F}" type="datetime1">
              <a:rPr lang="en-CA" smtClean="0"/>
              <a:t>2025-05-12</a:t>
            </a:fld>
            <a:endParaRPr lang="en-CA" dirty="0"/>
          </a:p>
        </p:txBody>
      </p:sp>
      <p:sp>
        <p:nvSpPr>
          <p:cNvPr id="6" name="Footer Placeholder 5">
            <a:extLst>
              <a:ext uri="{FF2B5EF4-FFF2-40B4-BE49-F238E27FC236}">
                <a16:creationId xmlns:a16="http://schemas.microsoft.com/office/drawing/2014/main" id="{07D192E2-DAA3-47C0-AF67-1D43E85BE3F4}"/>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C0EC0539-66BF-45E7-B154-DCAEC4A68AF8}"/>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26641530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0C83-0705-4A39-8425-5842884D272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46F9C61-ABB3-4398-8B8B-DCE29F27450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A" dirty="0"/>
          </a:p>
        </p:txBody>
      </p:sp>
      <p:sp>
        <p:nvSpPr>
          <p:cNvPr id="4" name="Text Placeholder 3">
            <a:extLst>
              <a:ext uri="{FF2B5EF4-FFF2-40B4-BE49-F238E27FC236}">
                <a16:creationId xmlns:a16="http://schemas.microsoft.com/office/drawing/2014/main" id="{D48C4203-0B21-434A-A22F-689247B3256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A421AA7-320E-4CD0-8B2C-121F1AD38D71}"/>
              </a:ext>
            </a:extLst>
          </p:cNvPr>
          <p:cNvSpPr>
            <a:spLocks noGrp="1"/>
          </p:cNvSpPr>
          <p:nvPr>
            <p:ph type="dt" sz="half" idx="10"/>
          </p:nvPr>
        </p:nvSpPr>
        <p:spPr/>
        <p:txBody>
          <a:bodyPr/>
          <a:lstStyle/>
          <a:p>
            <a:fld id="{A563AAE7-D517-4D1D-96A9-238B1F67F629}" type="datetime1">
              <a:rPr lang="en-CA" smtClean="0"/>
              <a:t>2025-05-12</a:t>
            </a:fld>
            <a:endParaRPr lang="en-CA" dirty="0"/>
          </a:p>
        </p:txBody>
      </p:sp>
      <p:sp>
        <p:nvSpPr>
          <p:cNvPr id="6" name="Footer Placeholder 5">
            <a:extLst>
              <a:ext uri="{FF2B5EF4-FFF2-40B4-BE49-F238E27FC236}">
                <a16:creationId xmlns:a16="http://schemas.microsoft.com/office/drawing/2014/main" id="{339131D9-8801-4DAC-B29A-A5EA93434288}"/>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558119C2-BC8F-4B73-B33F-BE8DE024C201}"/>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963228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ct I">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5234B-ADAD-4211-A7F7-C1D1ABEC9A84}"/>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3754460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94D70-EE51-4653-AB47-D37FB3BE936D}"/>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C6C1CAD-0D2E-44F3-85AD-E33E56BD3D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430D98F-1AAC-4533-A695-838B618800DA}"/>
              </a:ext>
            </a:extLst>
          </p:cNvPr>
          <p:cNvSpPr>
            <a:spLocks noGrp="1"/>
          </p:cNvSpPr>
          <p:nvPr>
            <p:ph type="dt" sz="half" idx="10"/>
          </p:nvPr>
        </p:nvSpPr>
        <p:spPr/>
        <p:txBody>
          <a:bodyPr/>
          <a:lstStyle/>
          <a:p>
            <a:fld id="{C9F7D170-71F6-4D7A-A86D-B777A5C13A94}" type="datetime1">
              <a:rPr lang="en-CA" smtClean="0"/>
              <a:t>2025-05-12</a:t>
            </a:fld>
            <a:endParaRPr lang="en-CA" dirty="0"/>
          </a:p>
        </p:txBody>
      </p:sp>
      <p:sp>
        <p:nvSpPr>
          <p:cNvPr id="5" name="Footer Placeholder 4">
            <a:extLst>
              <a:ext uri="{FF2B5EF4-FFF2-40B4-BE49-F238E27FC236}">
                <a16:creationId xmlns:a16="http://schemas.microsoft.com/office/drawing/2014/main" id="{8F68B4E2-7271-421F-87FA-DC336E4AADB8}"/>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2A24A9F4-9678-464E-97F9-BA2981768DB8}"/>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7158910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E8ACB-17B7-466F-9AF9-55DC66506BE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9FA6FC0C-75FB-4E25-8589-A3C831BF6D0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6EB961D-5630-46D4-8622-19463658AC51}"/>
              </a:ext>
            </a:extLst>
          </p:cNvPr>
          <p:cNvSpPr>
            <a:spLocks noGrp="1"/>
          </p:cNvSpPr>
          <p:nvPr>
            <p:ph type="dt" sz="half" idx="10"/>
          </p:nvPr>
        </p:nvSpPr>
        <p:spPr/>
        <p:txBody>
          <a:bodyPr/>
          <a:lstStyle/>
          <a:p>
            <a:fld id="{F18F5F08-24FF-4C44-962B-6674F4F97A8F}" type="datetime1">
              <a:rPr lang="en-CA" smtClean="0"/>
              <a:t>2025-05-12</a:t>
            </a:fld>
            <a:endParaRPr lang="en-CA" dirty="0"/>
          </a:p>
        </p:txBody>
      </p:sp>
      <p:sp>
        <p:nvSpPr>
          <p:cNvPr id="5" name="Footer Placeholder 4">
            <a:extLst>
              <a:ext uri="{FF2B5EF4-FFF2-40B4-BE49-F238E27FC236}">
                <a16:creationId xmlns:a16="http://schemas.microsoft.com/office/drawing/2014/main" id="{45C81988-E52D-4D02-87A0-AA33CD47B777}"/>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2688F851-636B-408B-AEE9-F5181B8C76ED}"/>
              </a:ext>
            </a:extLst>
          </p:cNvPr>
          <p:cNvSpPr>
            <a:spLocks noGrp="1"/>
          </p:cNvSpPr>
          <p:nvPr>
            <p:ph type="sldNum" sz="quarter" idx="12"/>
          </p:nvPr>
        </p:nvSpPr>
        <p:spPr/>
        <p:txBody>
          <a:bodyPr/>
          <a:lstStyle/>
          <a:p>
            <a:fld id="{DAFFD8C3-CA8E-4C74-8AE0-386CA3EDF550}" type="slidenum">
              <a:rPr lang="en-CA" smtClean="0"/>
              <a:t>‹#›</a:t>
            </a:fld>
            <a:endParaRPr lang="en-CA" dirty="0"/>
          </a:p>
        </p:txBody>
      </p:sp>
    </p:spTree>
    <p:extLst>
      <p:ext uri="{BB962C8B-B14F-4D97-AF65-F5344CB8AC3E}">
        <p14:creationId xmlns:p14="http://schemas.microsoft.com/office/powerpoint/2010/main" val="17225692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4"/>
            <a:ext cx="7772400" cy="2387600"/>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5446451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35186413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9" y="1709740"/>
            <a:ext cx="7886700" cy="2852737"/>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623889" y="4589465"/>
            <a:ext cx="7886700" cy="1500187"/>
          </a:xfrm>
        </p:spPr>
        <p:txBody>
          <a:bodyPr/>
          <a:lstStyle>
            <a:lvl1pPr marL="0" indent="0">
              <a:buNone/>
              <a:defRPr sz="1350">
                <a:solidFill>
                  <a:schemeClr val="tx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3442156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1"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1"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121012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4"/>
            <a:ext cx="3868340"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4"/>
            <a:ext cx="3887391"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24521816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3782611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45822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9" cy="16002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3887391" y="987427"/>
            <a:ext cx="4629151"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9"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1186658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27989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9" cy="16002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7"/>
            <a:ext cx="4629151" cy="4873625"/>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Click icon to add picture</a:t>
            </a:r>
          </a:p>
        </p:txBody>
      </p:sp>
      <p:sp>
        <p:nvSpPr>
          <p:cNvPr id="4" name="Text Placeholder 3"/>
          <p:cNvSpPr>
            <a:spLocks noGrp="1"/>
          </p:cNvSpPr>
          <p:nvPr>
            <p:ph type="body" sz="half" idx="2"/>
          </p:nvPr>
        </p:nvSpPr>
        <p:spPr>
          <a:xfrm>
            <a:off x="629841" y="2057400"/>
            <a:ext cx="2949179"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157553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40426999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6"/>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732CD9-D21B-4858-9559-C7B885FA2DDC}"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3D77730-CC2A-4D5F-9E73-7231665B5FB7}" type="slidenum">
              <a:rPr lang="en-CA" smtClean="0"/>
              <a:t>‹#›</a:t>
            </a:fld>
            <a:endParaRPr lang="en-CA" dirty="0"/>
          </a:p>
        </p:txBody>
      </p:sp>
    </p:spTree>
    <p:extLst>
      <p:ext uri="{BB962C8B-B14F-4D97-AF65-F5344CB8AC3E}">
        <p14:creationId xmlns:p14="http://schemas.microsoft.com/office/powerpoint/2010/main" val="12440633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4"/>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03CEE1-185D-4EB8-96C5-4204C2195D4D}" type="datetime1">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18206767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458894-4997-4C94-93AF-2FF7EC48CE4A}" type="datetime1">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436861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DA873-E27F-41E5-BAC8-EF1F6E84B4EA}" type="datetime1">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385236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32049A-7AA3-46EB-B583-191BFBC86785}" type="datetime1">
              <a:rPr lang="en-CA" smtClean="0"/>
              <a:pPr/>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22363218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4"/>
            <a:ext cx="3868340" cy="82391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4"/>
            <a:ext cx="3887391" cy="82391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5C036D-4C02-4BF4-A553-48889D7F935E}" type="datetime1">
              <a:rPr lang="en-CA" smtClean="0"/>
              <a:pPr/>
              <a:t>2025-05-12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25299240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3CC3B3-686A-43D7-8DFD-2A1EFEC2985F}" type="datetime1">
              <a:rPr lang="en-CA" smtClean="0"/>
              <a:pPr/>
              <a:t>2025-05-12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23255561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75C0CB-66DB-4F70-95EE-1D7D67B59AF0}" type="datetime1">
              <a:rPr lang="en-CA" smtClean="0"/>
              <a:pPr/>
              <a:t>2025-05-12</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3899258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7B9AA-3416-D944-8C73-CBA61F8C19B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7ABB8DD-82A8-0146-B86A-E47940309AA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FC5582C-59E5-A241-AEA5-58BEFC52AE4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0344A63-1B6B-C840-B225-AAA12CFAD8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4DDCBD-41D8-D945-BD14-F50C44E8AD50}"/>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19714126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8" indent="0">
              <a:buNone/>
              <a:defRPr sz="1200"/>
            </a:lvl3pPr>
            <a:lvl4pPr marL="1371566" indent="0">
              <a:buNone/>
              <a:defRPr sz="1000"/>
            </a:lvl4pPr>
            <a:lvl5pPr marL="1828754" indent="0">
              <a:buNone/>
              <a:defRPr sz="1000"/>
            </a:lvl5pPr>
            <a:lvl6pPr marL="2285943" indent="0">
              <a:buNone/>
              <a:defRPr sz="1000"/>
            </a:lvl6pPr>
            <a:lvl7pPr marL="2743132"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184E78-7959-46E1-9E7C-DFB3AE434F96}" type="datetime1">
              <a:rPr lang="en-CA" smtClean="0"/>
              <a:pPr/>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16292942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7"/>
            <a:ext cx="4629150" cy="4873625"/>
          </a:xfrm>
        </p:spPr>
        <p:txBody>
          <a:bodyPr anchor="t"/>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8" indent="0">
              <a:buNone/>
              <a:defRPr sz="1200"/>
            </a:lvl3pPr>
            <a:lvl4pPr marL="1371566" indent="0">
              <a:buNone/>
              <a:defRPr sz="1000"/>
            </a:lvl4pPr>
            <a:lvl5pPr marL="1828754" indent="0">
              <a:buNone/>
              <a:defRPr sz="1000"/>
            </a:lvl5pPr>
            <a:lvl6pPr marL="2285943" indent="0">
              <a:buNone/>
              <a:defRPr sz="1000"/>
            </a:lvl6pPr>
            <a:lvl7pPr marL="2743132"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1487FE-0D23-4586-922D-729CC3A159FC}" type="datetime1">
              <a:rPr lang="en-CA" smtClean="0"/>
              <a:pPr/>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929864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F76FC2-DAB3-4793-AB16-34E8AB562B02}" type="datetime1">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32263433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6"/>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DC646D-3645-498C-8052-E957F3541B4B}" type="datetime1">
              <a:rPr lang="en-CA" smtClean="0"/>
              <a:pPr/>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21774140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35204887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4312837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340577305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15858065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285978280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398071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3BED2-0CAD-E249-9CFF-13BBD081B3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DF3959-74C1-E84A-B10E-C426B04BC6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DCDE6-4469-2541-885A-414ED86EA47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7B20981-4416-4542-922C-E0EFB7F8E8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491EC77-C119-DC42-B86A-B3171128B000}"/>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25740506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4731497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4183521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11889045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147137148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08AE9-71D9-4A33-AEF3-D325C07724BD}" type="datetimeFigureOut">
              <a:rPr lang="en-CA" smtClean="0"/>
              <a:t>2025-05-12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2179848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5C263-C125-D040-8760-90A70C31C2E5}"/>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FA93E22-BC22-9D43-98CA-98B1A25B696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8DB18A-28E5-8342-86DC-B4896D8D31A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55A42C1-B6F7-9D4E-AC0A-948A6E4572B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5B3E762-4678-6649-BB59-5F4BE0964F7B}"/>
              </a:ext>
            </a:extLst>
          </p:cNvPr>
          <p:cNvSpPr>
            <a:spLocks noGrp="1"/>
          </p:cNvSpPr>
          <p:nvPr>
            <p:ph type="sldNum" sz="quarter" idx="12"/>
          </p:nvPr>
        </p:nvSpPr>
        <p:spPr/>
        <p:txBody>
          <a:bodyPr/>
          <a:lstStyle/>
          <a:p>
            <a:fld id="{534046D9-55A1-E742-BCEB-FE96D51AA4E2}" type="slidenum">
              <a:rPr lang="en-US" smtClean="0"/>
              <a:t>‹#›</a:t>
            </a:fld>
            <a:endParaRPr lang="en-US" dirty="0"/>
          </a:p>
        </p:txBody>
      </p:sp>
    </p:spTree>
    <p:extLst>
      <p:ext uri="{BB962C8B-B14F-4D97-AF65-F5344CB8AC3E}">
        <p14:creationId xmlns:p14="http://schemas.microsoft.com/office/powerpoint/2010/main" val="10225115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2">
                <a:lumMod val="50000"/>
              </a:schemeClr>
            </a:gs>
            <a:gs pos="40000">
              <a:schemeClr val="accent1"/>
            </a:gs>
            <a:gs pos="100000">
              <a:schemeClr val="accent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4" y="381000"/>
            <a:ext cx="7583487" cy="1044388"/>
          </a:xfrm>
          <a:prstGeom prst="rect">
            <a:avLst/>
          </a:prstGeom>
        </p:spPr>
        <p:txBody>
          <a:bodyPr vert="horz" lIns="91440" tIns="45720" rIns="91440" bIns="45720" rtlCol="0" anchor="t" anchorCtr="0">
            <a:noAutofit/>
          </a:bodyPr>
          <a:lstStyle/>
          <a:p>
            <a:r>
              <a:rPr lang="en-US" dirty="0"/>
              <a:t>Click to edit Master </a:t>
            </a:r>
            <a:br>
              <a:rPr lang="en-US" dirty="0"/>
            </a:br>
            <a:r>
              <a:rPr lang="en-US" dirty="0"/>
              <a:t>title style</a:t>
            </a:r>
            <a:endParaRPr dirty="0"/>
          </a:p>
        </p:txBody>
      </p:sp>
      <p:sp>
        <p:nvSpPr>
          <p:cNvPr id="3" name="Text Placeholder 2"/>
          <p:cNvSpPr>
            <a:spLocks noGrp="1"/>
          </p:cNvSpPr>
          <p:nvPr>
            <p:ph type="body" idx="1"/>
          </p:nvPr>
        </p:nvSpPr>
        <p:spPr>
          <a:xfrm>
            <a:off x="779464" y="1828800"/>
            <a:ext cx="7583487" cy="42089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779464" y="6288743"/>
            <a:ext cx="1887537" cy="365125"/>
          </a:xfrm>
          <a:prstGeom prst="rect">
            <a:avLst/>
          </a:prstGeom>
        </p:spPr>
        <p:txBody>
          <a:bodyPr vert="horz" lIns="91440" tIns="45720" rIns="91440" bIns="45720" rtlCol="0" anchor="ctr"/>
          <a:lstStyle>
            <a:lvl1pPr algn="l">
              <a:defRPr sz="900">
                <a:solidFill>
                  <a:schemeClr val="bg2"/>
                </a:solidFill>
              </a:defRPr>
            </a:lvl1pPr>
          </a:lstStyle>
          <a:p>
            <a:fld id="{45BBB7C9-C1EB-0C40-BE7F-124AC977F1E1}" type="datetimeFigureOut">
              <a:rPr lang="en-US" smtClean="0">
                <a:solidFill>
                  <a:srgbClr val="FFFFFF"/>
                </a:solidFill>
              </a:rPr>
              <a:pPr/>
              <a:t>5/12/2025</a:t>
            </a:fld>
            <a:endParaRPr lang="en-US" dirty="0">
              <a:solidFill>
                <a:srgbClr val="FFFFFF"/>
              </a:solidFill>
            </a:endParaRPr>
          </a:p>
        </p:txBody>
      </p:sp>
      <p:sp>
        <p:nvSpPr>
          <p:cNvPr id="5" name="Footer Placeholder 4"/>
          <p:cNvSpPr>
            <a:spLocks noGrp="1"/>
          </p:cNvSpPr>
          <p:nvPr>
            <p:ph type="ftr" sz="quarter" idx="3"/>
          </p:nvPr>
        </p:nvSpPr>
        <p:spPr>
          <a:xfrm>
            <a:off x="2743200" y="6288743"/>
            <a:ext cx="5105400" cy="365125"/>
          </a:xfrm>
          <a:prstGeom prst="rect">
            <a:avLst/>
          </a:prstGeom>
        </p:spPr>
        <p:txBody>
          <a:bodyPr vert="horz" lIns="91440" tIns="45720" rIns="91440" bIns="45720" rtlCol="0" anchor="ctr"/>
          <a:lstStyle>
            <a:lvl1pPr algn="r">
              <a:defRPr sz="900">
                <a:solidFill>
                  <a:schemeClr val="bg2"/>
                </a:solidFill>
              </a:defRPr>
            </a:lvl1pPr>
          </a:lstStyle>
          <a:p>
            <a:endParaRPr lang="en-US" dirty="0">
              <a:solidFill>
                <a:srgbClr val="FFFFFF"/>
              </a:solidFill>
            </a:endParaRPr>
          </a:p>
        </p:txBody>
      </p:sp>
      <p:sp>
        <p:nvSpPr>
          <p:cNvPr id="6" name="Slide Number Placeholder 5"/>
          <p:cNvSpPr>
            <a:spLocks noGrp="1"/>
          </p:cNvSpPr>
          <p:nvPr>
            <p:ph type="sldNum" sz="quarter" idx="4"/>
          </p:nvPr>
        </p:nvSpPr>
        <p:spPr>
          <a:xfrm>
            <a:off x="7911353" y="6288743"/>
            <a:ext cx="493059" cy="365125"/>
          </a:xfrm>
          <a:prstGeom prst="rect">
            <a:avLst/>
          </a:prstGeom>
        </p:spPr>
        <p:txBody>
          <a:bodyPr vert="horz" lIns="91440" tIns="45720" rIns="91440" bIns="45720" rtlCol="0" anchor="ctr"/>
          <a:lstStyle>
            <a:lvl1pPr algn="r">
              <a:defRPr sz="900">
                <a:solidFill>
                  <a:schemeClr val="tx2"/>
                </a:solidFill>
              </a:defRPr>
            </a:lvl1pPr>
          </a:lstStyle>
          <a:p>
            <a:fld id="{3A829742-E748-5E43-BF16-F1143AE61B25}" type="slidenum">
              <a:rPr lang="en-US" smtClean="0">
                <a:solidFill>
                  <a:srgbClr val="006EC0"/>
                </a:solidFill>
              </a:rPr>
              <a:pPr/>
              <a:t>‹#›</a:t>
            </a:fld>
            <a:endParaRPr lang="en-US" dirty="0">
              <a:solidFill>
                <a:srgbClr val="006EC0"/>
              </a:solidFill>
            </a:endParaRPr>
          </a:p>
        </p:txBody>
      </p:sp>
    </p:spTree>
    <p:extLst>
      <p:ext uri="{BB962C8B-B14F-4D97-AF65-F5344CB8AC3E}">
        <p14:creationId xmlns:p14="http://schemas.microsoft.com/office/powerpoint/2010/main" val="1370018300"/>
      </p:ext>
    </p:extLst>
  </p:cSld>
  <p:clrMap bg1="lt1" tx1="dk1" bg2="lt2" tx2="dk2" accent1="accent1" accent2="accent2" accent3="accent3" accent4="accent4" accent5="accent5" accent6="accent6" hlink="hlink" folHlink="folHlink"/>
  <p:sldLayoutIdLst>
    <p:sldLayoutId id="2147483667" r:id="rId1"/>
    <p:sldLayoutId id="2147483670" r:id="rId2"/>
    <p:sldLayoutId id="2147483673" r:id="rId3"/>
    <p:sldLayoutId id="2147483676" r:id="rId4"/>
    <p:sldLayoutId id="2147483679" r:id="rId5"/>
    <p:sldLayoutId id="2147483677" r:id="rId6"/>
  </p:sldLayoutIdLst>
  <p:txStyles>
    <p:titleStyle>
      <a:lvl1pPr algn="ctr" defTabSz="685800" rtl="0" eaLnBrk="1" latinLnBrk="0" hangingPunct="1">
        <a:spcBef>
          <a:spcPct val="0"/>
        </a:spcBef>
        <a:buNone/>
        <a:defRPr sz="2100" b="1" kern="1200">
          <a:solidFill>
            <a:schemeClr val="bg1"/>
          </a:solidFill>
          <a:effectLst/>
          <a:latin typeface="Calibri" pitchFamily="34" charset="0"/>
          <a:ea typeface="+mj-ea"/>
          <a:cs typeface="Calibri" pitchFamily="34" charset="0"/>
        </a:defRPr>
      </a:lvl1pPr>
    </p:titleStyle>
    <p:bodyStyle>
      <a:lvl1pPr marL="211931" indent="-211931" algn="l" defTabSz="685800" rtl="0" eaLnBrk="1" latinLnBrk="0" hangingPunct="1">
        <a:spcBef>
          <a:spcPts val="1500"/>
        </a:spcBef>
        <a:buFont typeface="Wingdings 2" pitchFamily="18" charset="2"/>
        <a:buChar char=""/>
        <a:defRPr sz="1650" kern="1200">
          <a:solidFill>
            <a:schemeClr val="bg1"/>
          </a:solidFill>
          <a:latin typeface="Calibri" pitchFamily="34" charset="0"/>
          <a:ea typeface="+mn-ea"/>
          <a:cs typeface="Calibri" pitchFamily="34" charset="0"/>
        </a:defRPr>
      </a:lvl1pPr>
      <a:lvl2pPr marL="433388" indent="-221456" algn="l" defTabSz="685800" rtl="0" eaLnBrk="1" latinLnBrk="0" hangingPunct="1">
        <a:spcBef>
          <a:spcPts val="450"/>
        </a:spcBef>
        <a:buFont typeface="Wingdings 2" pitchFamily="18" charset="2"/>
        <a:buChar char=""/>
        <a:defRPr sz="1500" kern="1200">
          <a:solidFill>
            <a:schemeClr val="bg1"/>
          </a:solidFill>
          <a:latin typeface="Calibri" pitchFamily="34" charset="0"/>
          <a:ea typeface="+mn-ea"/>
          <a:cs typeface="Calibri" pitchFamily="34" charset="0"/>
        </a:defRPr>
      </a:lvl2pPr>
      <a:lvl3pPr marL="645319" indent="-211931" algn="l" defTabSz="685800" rtl="0" eaLnBrk="1" latinLnBrk="0" hangingPunct="1">
        <a:spcBef>
          <a:spcPts val="450"/>
        </a:spcBef>
        <a:buFont typeface="Wingdings 2" pitchFamily="18" charset="2"/>
        <a:buChar char=""/>
        <a:defRPr sz="1350" kern="1200">
          <a:solidFill>
            <a:schemeClr val="bg1"/>
          </a:solidFill>
          <a:latin typeface="Calibri" pitchFamily="34" charset="0"/>
          <a:ea typeface="+mn-ea"/>
          <a:cs typeface="Calibri" pitchFamily="34" charset="0"/>
        </a:defRPr>
      </a:lvl3pPr>
      <a:lvl4pPr marL="857250" indent="-211931" algn="l" defTabSz="685800" rtl="0" eaLnBrk="1" latinLnBrk="0" hangingPunct="1">
        <a:spcBef>
          <a:spcPts val="450"/>
        </a:spcBef>
        <a:buFont typeface="Wingdings 2" pitchFamily="18" charset="2"/>
        <a:buChar char=""/>
        <a:defRPr sz="1350" kern="1200">
          <a:solidFill>
            <a:schemeClr val="bg1"/>
          </a:solidFill>
          <a:latin typeface="Calibri" pitchFamily="34" charset="0"/>
          <a:ea typeface="+mn-ea"/>
          <a:cs typeface="Calibri" pitchFamily="34" charset="0"/>
        </a:defRPr>
      </a:lvl4pPr>
      <a:lvl5pPr marL="1069181" indent="-211931" algn="l" defTabSz="685800" rtl="0" eaLnBrk="1" latinLnBrk="0" hangingPunct="1">
        <a:spcBef>
          <a:spcPts val="450"/>
        </a:spcBef>
        <a:buFont typeface="Wingdings 2" pitchFamily="18" charset="2"/>
        <a:buChar char=""/>
        <a:defRPr sz="1350" kern="1200">
          <a:solidFill>
            <a:schemeClr val="bg1"/>
          </a:solidFill>
          <a:latin typeface="Calibri" pitchFamily="34" charset="0"/>
          <a:ea typeface="+mn-ea"/>
          <a:cs typeface="Calibri"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5AA33-4D41-E74C-BE20-25445A5911A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6C4481-29BF-D640-90EA-D966537279A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E6B832-1636-4F4C-9A8B-12C7F19F1A9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44F8F92-826A-0A45-852A-9CA0C2B2E27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5A52382-B87A-5049-B03D-DA7BE902F1E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34046D9-55A1-E742-BCEB-FE96D51AA4E2}" type="slidenum">
              <a:rPr lang="en-US" smtClean="0"/>
              <a:t>‹#›</a:t>
            </a:fld>
            <a:endParaRPr lang="en-US" dirty="0"/>
          </a:p>
        </p:txBody>
      </p:sp>
    </p:spTree>
    <p:extLst>
      <p:ext uri="{BB962C8B-B14F-4D97-AF65-F5344CB8AC3E}">
        <p14:creationId xmlns:p14="http://schemas.microsoft.com/office/powerpoint/2010/main" val="359521387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7959F0-31B9-4845-9AEB-34AE5A7735B3}" type="datetimeFigureOut">
              <a:rPr lang="en-CA" smtClean="0"/>
              <a:pPr/>
              <a:t>2025-05-12</a:t>
            </a:fld>
            <a:endParaRPr lang="en-C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08C1F2-0B7B-4262-A6EF-3A2CAC65A396}" type="slidenum">
              <a:rPr lang="en-CA" smtClean="0"/>
              <a:pPr/>
              <a:t>‹#›</a:t>
            </a:fld>
            <a:endParaRPr lang="en-CA" dirty="0"/>
          </a:p>
        </p:txBody>
      </p:sp>
    </p:spTree>
    <p:extLst>
      <p:ext uri="{BB962C8B-B14F-4D97-AF65-F5344CB8AC3E}">
        <p14:creationId xmlns:p14="http://schemas.microsoft.com/office/powerpoint/2010/main" val="330537648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2755A7-4AFF-48A5-9B8D-26A910B4AC34}" type="datetimeFigureOut">
              <a:rPr lang="en-CA" smtClean="0"/>
              <a:t>2025-05-12</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1DEEF-AFB4-4D19-B648-56B728AE471A}" type="slidenum">
              <a:rPr lang="en-CA" smtClean="0"/>
              <a:t>‹#›</a:t>
            </a:fld>
            <a:endParaRPr lang="en-CA" dirty="0"/>
          </a:p>
        </p:txBody>
      </p:sp>
    </p:spTree>
    <p:extLst>
      <p:ext uri="{BB962C8B-B14F-4D97-AF65-F5344CB8AC3E}">
        <p14:creationId xmlns:p14="http://schemas.microsoft.com/office/powerpoint/2010/main" val="69821592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C133DC-02A9-4465-9B45-C38D02480B2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054D7F1-260A-4FA6-95C3-2080C68FFAF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3C49E37-FD61-4A26-932B-5AE51CB93C2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F89BDDF-7630-43D7-A798-B94977EC9ACA}" type="datetime1">
              <a:rPr lang="en-CA" smtClean="0"/>
              <a:t>2025-05-12</a:t>
            </a:fld>
            <a:endParaRPr lang="en-CA" dirty="0"/>
          </a:p>
        </p:txBody>
      </p:sp>
      <p:sp>
        <p:nvSpPr>
          <p:cNvPr id="5" name="Footer Placeholder 4">
            <a:extLst>
              <a:ext uri="{FF2B5EF4-FFF2-40B4-BE49-F238E27FC236}">
                <a16:creationId xmlns:a16="http://schemas.microsoft.com/office/drawing/2014/main" id="{EC0DA056-C7D0-4CA4-9C7A-19BCC914800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C9387E19-A6D5-4339-9207-E7C77694041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AFFD8C3-CA8E-4C74-8AE0-386CA3EDF550}" type="slidenum">
              <a:rPr lang="en-CA" smtClean="0"/>
              <a:t>‹#›</a:t>
            </a:fld>
            <a:endParaRPr lang="en-CA" dirty="0"/>
          </a:p>
        </p:txBody>
      </p:sp>
    </p:spTree>
    <p:extLst>
      <p:ext uri="{BB962C8B-B14F-4D97-AF65-F5344CB8AC3E}">
        <p14:creationId xmlns:p14="http://schemas.microsoft.com/office/powerpoint/2010/main" val="312346366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1" y="6356352"/>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D5732CD9-D21B-4858-9559-C7B885FA2DDC}" type="datetimeFigureOut">
              <a:rPr lang="en-CA" smtClean="0"/>
              <a:t>2025-05-12</a:t>
            </a:fld>
            <a:endParaRPr lang="en-CA" dirty="0"/>
          </a:p>
        </p:txBody>
      </p:sp>
      <p:sp>
        <p:nvSpPr>
          <p:cNvPr id="5" name="Footer Placeholder 4"/>
          <p:cNvSpPr>
            <a:spLocks noGrp="1"/>
          </p:cNvSpPr>
          <p:nvPr>
            <p:ph type="ftr" sz="quarter" idx="3"/>
          </p:nvPr>
        </p:nvSpPr>
        <p:spPr>
          <a:xfrm>
            <a:off x="3028951" y="6356352"/>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457951" y="6356352"/>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43D77730-CC2A-4D5F-9E73-7231665B5FB7}" type="slidenum">
              <a:rPr lang="en-CA" smtClean="0"/>
              <a:t>‹#›</a:t>
            </a:fld>
            <a:endParaRPr lang="en-CA" dirty="0"/>
          </a:p>
        </p:txBody>
      </p:sp>
    </p:spTree>
    <p:extLst>
      <p:ext uri="{BB962C8B-B14F-4D97-AF65-F5344CB8AC3E}">
        <p14:creationId xmlns:p14="http://schemas.microsoft.com/office/powerpoint/2010/main" val="1581377161"/>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D01DD-D010-4784-A269-EFCCF9302028}" type="datetime1">
              <a:rPr lang="en-CA" smtClean="0"/>
              <a:pPr/>
              <a:t>2025-05-12</a:t>
            </a:fld>
            <a:endParaRPr lang="en-CA" dirty="0"/>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D69CB2-3EB7-4956-8765-833EB3CAB6C8}" type="slidenum">
              <a:rPr lang="en-CA" smtClean="0"/>
              <a:pPr/>
              <a:t>‹#›</a:t>
            </a:fld>
            <a:endParaRPr lang="en-CA" dirty="0"/>
          </a:p>
        </p:txBody>
      </p:sp>
    </p:spTree>
    <p:extLst>
      <p:ext uri="{BB962C8B-B14F-4D97-AF65-F5344CB8AC3E}">
        <p14:creationId xmlns:p14="http://schemas.microsoft.com/office/powerpoint/2010/main" val="1245433616"/>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l" defTabSz="91437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2" indent="-228594" algn="l" defTabSz="91437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8"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08AE9-71D9-4A33-AEF3-D325C07724BD}" type="datetimeFigureOut">
              <a:rPr lang="en-CA" smtClean="0"/>
              <a:t>2025-05-12</a:t>
            </a:fld>
            <a:endParaRPr lang="en-C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C761CF-C1F6-4490-9737-9C6C34931731}" type="slidenum">
              <a:rPr lang="en-CA" smtClean="0"/>
              <a:t>‹#›</a:t>
            </a:fld>
            <a:endParaRPr lang="en-CA" dirty="0"/>
          </a:p>
        </p:txBody>
      </p:sp>
    </p:spTree>
    <p:extLst>
      <p:ext uri="{BB962C8B-B14F-4D97-AF65-F5344CB8AC3E}">
        <p14:creationId xmlns:p14="http://schemas.microsoft.com/office/powerpoint/2010/main" val="704043408"/>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hyperlink" Target="https://pixabay.com/en/iceberg-water-blue-ocean-ice-1421411/" TargetMode="Externa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customXml" Target="../ink/ink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68.xml"/><Relationship Id="rId6" Type="http://schemas.openxmlformats.org/officeDocument/2006/relationships/image" Target="../media/image13.jpe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8.xml"/><Relationship Id="rId6" Type="http://schemas.openxmlformats.org/officeDocument/2006/relationships/image" Target="../media/image13.jpeg"/><Relationship Id="rId5" Type="http://schemas.openxmlformats.org/officeDocument/2006/relationships/hyperlink" Target="https://fabiusmaximus.com/2015/08/18/un-world-population-forecast-88453/" TargetMode="External"/><Relationship Id="rId4" Type="http://schemas.openxmlformats.org/officeDocument/2006/relationships/image" Target="../media/image18.gif"/></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68.xml"/><Relationship Id="rId6" Type="http://schemas.openxmlformats.org/officeDocument/2006/relationships/image" Target="../media/image13.jpe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hyperlink" Target="https://commons.wikimedia.org/wiki/Category:Blue_file_folders" TargetMode="External"/><Relationship Id="rId3" Type="http://schemas.openxmlformats.org/officeDocument/2006/relationships/image" Target="../media/image17.png"/><Relationship Id="rId7"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68.xml"/><Relationship Id="rId6" Type="http://schemas.openxmlformats.org/officeDocument/2006/relationships/image" Target="../media/image13.jpeg"/><Relationship Id="rId5" Type="http://schemas.openxmlformats.org/officeDocument/2006/relationships/hyperlink" Target="https://fabiusmaximus.com/2015/08/18/un-world-population-forecast-88453/" TargetMode="External"/><Relationship Id="rId10" Type="http://schemas.openxmlformats.org/officeDocument/2006/relationships/image" Target="../media/image21.png"/><Relationship Id="rId4" Type="http://schemas.openxmlformats.org/officeDocument/2006/relationships/image" Target="../media/image18.gif"/><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80.xml"/></Relationships>
</file>

<file path=ppt/slides/_rels/slide1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8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0.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0.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0.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0.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80.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29.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29.xml"/><Relationship Id="rId5" Type="http://schemas.openxmlformats.org/officeDocument/2006/relationships/image" Target="../media/image35.jpe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29.xml"/><Relationship Id="rId5" Type="http://schemas.openxmlformats.org/officeDocument/2006/relationships/image" Target="../media/image35.jpe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3.xml"/><Relationship Id="rId5" Type="http://schemas.openxmlformats.org/officeDocument/2006/relationships/image" Target="../media/image42.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29.xml"/><Relationship Id="rId5" Type="http://schemas.openxmlformats.org/officeDocument/2006/relationships/image" Target="../media/image46.png"/><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hyperlink" Target="https://ssvp.ca/special-projects/seeds-of-hope/seeds-of-hope-toolkit/" TargetMode="External"/><Relationship Id="rId5" Type="http://schemas.openxmlformats.org/officeDocument/2006/relationships/image" Target="../media/image33.jpe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51.jpg"/></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47.xml"/><Relationship Id="rId5" Type="http://schemas.openxmlformats.org/officeDocument/2006/relationships/image" Target="../media/image53.jpe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6.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3" Type="http://schemas.openxmlformats.org/officeDocument/2006/relationships/hyperlink" Target="http://www.canada.ca/" TargetMode="External"/><Relationship Id="rId2" Type="http://schemas.openxmlformats.org/officeDocument/2006/relationships/notesSlide" Target="../notesSlides/notesSlide37.xml"/><Relationship Id="rId1" Type="http://schemas.openxmlformats.org/officeDocument/2006/relationships/slideLayout" Target="../slideLayouts/slideLayout41.xml"/><Relationship Id="rId5" Type="http://schemas.openxmlformats.org/officeDocument/2006/relationships/image" Target="../media/image13.jpeg"/><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57.xml"/><Relationship Id="rId6" Type="http://schemas.openxmlformats.org/officeDocument/2006/relationships/hyperlink" Target="https://ssvp.ca/special-projects/seeds-of-hope/seeds-of-hope-toolkit/" TargetMode="External"/><Relationship Id="rId5" Type="http://schemas.openxmlformats.org/officeDocument/2006/relationships/image" Target="../media/image56.png"/><Relationship Id="rId4" Type="http://schemas.openxmlformats.org/officeDocument/2006/relationships/image" Target="../media/image13.jpeg"/><Relationship Id="rId9" Type="http://schemas.openxmlformats.org/officeDocument/2006/relationships/image" Target="../media/image33.jpeg"/></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9.png"/><Relationship Id="rId1" Type="http://schemas.openxmlformats.org/officeDocument/2006/relationships/slideLayout" Target="../slideLayouts/slideLayout57.xml"/><Relationship Id="rId6" Type="http://schemas.openxmlformats.org/officeDocument/2006/relationships/image" Target="../media/image58.png"/><Relationship Id="rId5" Type="http://schemas.openxmlformats.org/officeDocument/2006/relationships/image" Target="../media/image55.png"/><Relationship Id="rId4" Type="http://schemas.openxmlformats.org/officeDocument/2006/relationships/image" Target="../media/image13.jpeg"/></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2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hyperlink" Target="https://www.canada.ca/en/services/benefits/dental/dental-care-plan.html" TargetMode="External"/><Relationship Id="rId2" Type="http://schemas.openxmlformats.org/officeDocument/2006/relationships/notesSlide" Target="../notesSlides/notesSlide41.xml"/><Relationship Id="rId1" Type="http://schemas.openxmlformats.org/officeDocument/2006/relationships/slideLayout" Target="../slideLayouts/slideLayout23.xml"/><Relationship Id="rId6" Type="http://schemas.openxmlformats.org/officeDocument/2006/relationships/image" Target="../media/image62.tmp"/><Relationship Id="rId5" Type="http://schemas.openxmlformats.org/officeDocument/2006/relationships/image" Target="../media/image61.tmp"/><Relationship Id="rId4" Type="http://schemas.openxmlformats.org/officeDocument/2006/relationships/image" Target="../media/image60.jpeg"/></Relationships>
</file>

<file path=ppt/slides/_rels/slide4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customXml" Target="../ink/ink4.xml"/><Relationship Id="rId7" Type="http://schemas.openxmlformats.org/officeDocument/2006/relationships/image" Target="../media/image64.jpeg"/><Relationship Id="rId2" Type="http://schemas.openxmlformats.org/officeDocument/2006/relationships/notesSlide" Target="../notesSlides/notesSlide42.xml"/><Relationship Id="rId1" Type="http://schemas.openxmlformats.org/officeDocument/2006/relationships/slideLayout" Target="../slideLayouts/slideLayout29.xml"/><Relationship Id="rId6" Type="http://schemas.openxmlformats.org/officeDocument/2006/relationships/image" Target="../media/image63.jpeg"/><Relationship Id="rId5" Type="http://schemas.openxmlformats.org/officeDocument/2006/relationships/customXml" Target="../ink/ink5.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3" Type="http://schemas.openxmlformats.org/officeDocument/2006/relationships/image" Target="../media/image66.tmp"/><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tif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72.tmp"/><Relationship Id="rId5" Type="http://schemas.openxmlformats.org/officeDocument/2006/relationships/image" Target="../media/image71.tmp"/><Relationship Id="rId4" Type="http://schemas.openxmlformats.org/officeDocument/2006/relationships/image" Target="../media/image580.png"/></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2">
                <a:lumMod val="50000"/>
              </a:schemeClr>
            </a:gs>
            <a:gs pos="40000">
              <a:schemeClr val="accent1"/>
            </a:gs>
            <a:gs pos="100000">
              <a:schemeClr val="accent1"/>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9C8AC-6BA9-9544-A7CD-C2492392BD5B}"/>
              </a:ext>
            </a:extLst>
          </p:cNvPr>
          <p:cNvSpPr>
            <a:spLocks noGrp="1"/>
          </p:cNvSpPr>
          <p:nvPr>
            <p:ph type="title"/>
          </p:nvPr>
        </p:nvSpPr>
        <p:spPr>
          <a:xfrm>
            <a:off x="494522" y="1006150"/>
            <a:ext cx="8428265" cy="3052665"/>
          </a:xfrm>
        </p:spPr>
        <p:txBody>
          <a:bodyPr/>
          <a:lstStyle/>
          <a:p>
            <a:pPr>
              <a:lnSpc>
                <a:spcPct val="150000"/>
              </a:lnSpc>
            </a:pPr>
            <a:br>
              <a:rPr lang="en-US" dirty="0">
                <a:solidFill>
                  <a:schemeClr val="bg2"/>
                </a:solidFill>
              </a:rPr>
            </a:br>
            <a:r>
              <a:rPr lang="en-US" sz="3200" b="1" dirty="0">
                <a:solidFill>
                  <a:schemeClr val="bg2"/>
                </a:solidFill>
                <a:latin typeface="Verdana" panose="020B0604030504040204" pitchFamily="34" charset="0"/>
                <a:ea typeface="Verdana" panose="020B0604030504040204" pitchFamily="34" charset="0"/>
              </a:rPr>
              <a:t>Seeds of Hope</a:t>
            </a:r>
            <a:br>
              <a:rPr lang="en-US" sz="3200" b="1" dirty="0">
                <a:solidFill>
                  <a:schemeClr val="bg2"/>
                </a:solidFill>
                <a:latin typeface="Verdana" panose="020B0604030504040204" pitchFamily="34" charset="0"/>
                <a:ea typeface="Verdana" panose="020B0604030504040204" pitchFamily="34" charset="0"/>
              </a:rPr>
            </a:br>
            <a:r>
              <a:rPr lang="en-US" sz="3200" b="1" dirty="0">
                <a:solidFill>
                  <a:schemeClr val="bg2"/>
                </a:solidFill>
                <a:latin typeface="Verdana" panose="020B0604030504040204" pitchFamily="34" charset="0"/>
                <a:ea typeface="Verdana" panose="020B0604030504040204" pitchFamily="34" charset="0"/>
              </a:rPr>
              <a:t>Vincentians as Informed Navigators</a:t>
            </a:r>
            <a:br>
              <a:rPr lang="en-US" sz="3200" dirty="0">
                <a:solidFill>
                  <a:schemeClr val="bg2"/>
                </a:solidFill>
                <a:latin typeface="Verdana" panose="020B0604030504040204" pitchFamily="34" charset="0"/>
                <a:ea typeface="Verdana" panose="020B0604030504040204" pitchFamily="34" charset="0"/>
              </a:rPr>
            </a:br>
            <a:r>
              <a:rPr lang="en-US" sz="2800" dirty="0">
                <a:solidFill>
                  <a:schemeClr val="bg2"/>
                </a:solidFill>
                <a:latin typeface="Verdana" panose="020B0604030504040204" pitchFamily="34" charset="0"/>
                <a:ea typeface="Verdana" panose="020B0604030504040204" pitchFamily="34" charset="0"/>
              </a:rPr>
              <a:t>by Linda Alexander</a:t>
            </a:r>
            <a:endParaRPr lang="en-US" sz="3200" dirty="0">
              <a:solidFill>
                <a:schemeClr val="bg2"/>
              </a:solidFill>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74FC6DFB-06CA-BC4F-8C73-A3A43AE79E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5007" y="4124131"/>
            <a:ext cx="2649262" cy="2047157"/>
          </a:xfrm>
          <a:prstGeom prst="rect">
            <a:avLst/>
          </a:prstGeom>
        </p:spPr>
      </p:pic>
    </p:spTree>
    <p:extLst>
      <p:ext uri="{BB962C8B-B14F-4D97-AF65-F5344CB8AC3E}">
        <p14:creationId xmlns:p14="http://schemas.microsoft.com/office/powerpoint/2010/main" val="1516894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AB6429-AB9B-6831-625C-4D5A2A2F188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7744" t="4044" b="1"/>
          <a:stretch/>
        </p:blipFill>
        <p:spPr>
          <a:xfrm>
            <a:off x="125411" y="965862"/>
            <a:ext cx="5678122" cy="5478729"/>
          </a:xfrm>
          <a:prstGeom prst="rect">
            <a:avLst/>
          </a:prstGeom>
          <a:ln w="104775">
            <a:solidFill>
              <a:schemeClr val="accent1">
                <a:lumMod val="75000"/>
              </a:schemeClr>
            </a:solidFill>
          </a:ln>
          <a:effectLst>
            <a:outerShdw blurRad="292100" dist="139700" dir="2700000" algn="tl" rotWithShape="0">
              <a:srgbClr val="333333">
                <a:alpha val="65000"/>
              </a:srgbClr>
            </a:outerShdw>
          </a:effectLst>
        </p:spPr>
      </p:pic>
      <p:sp>
        <p:nvSpPr>
          <p:cNvPr id="104" name="Rectangle 103">
            <a:extLst>
              <a:ext uri="{FF2B5EF4-FFF2-40B4-BE49-F238E27FC236}">
                <a16:creationId xmlns:a16="http://schemas.microsoft.com/office/drawing/2014/main" id="{198356DB-A591-4680-BCF5-5D36F1172152}"/>
              </a:ext>
            </a:extLst>
          </p:cNvPr>
          <p:cNvSpPr/>
          <p:nvPr/>
        </p:nvSpPr>
        <p:spPr>
          <a:xfrm>
            <a:off x="299389" y="1002862"/>
            <a:ext cx="5330167" cy="3760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600" normalizeH="0" baseline="0" noProof="0" dirty="0">
                <a:ln>
                  <a:noFill/>
                </a:ln>
                <a:solidFill>
                  <a:prstClr val="white"/>
                </a:solidFill>
                <a:effectLst/>
                <a:uLnTx/>
                <a:uFillTx/>
                <a:latin typeface="Verdana" panose="020B0604030504040204" pitchFamily="34" charset="0"/>
                <a:ea typeface="Verdana" panose="020B0604030504040204" pitchFamily="34" charset="0"/>
              </a:rPr>
              <a:t> </a:t>
            </a:r>
            <a:r>
              <a:rPr lang="en-US" sz="1100" spc="600" dirty="0">
                <a:solidFill>
                  <a:prstClr val="white"/>
                </a:solidFill>
                <a:latin typeface="Verdana" panose="020B0604030504040204" pitchFamily="34" charset="0"/>
                <a:ea typeface="Verdana" panose="020B0604030504040204" pitchFamily="34" charset="0"/>
              </a:rPr>
              <a:t>HELPING IN ALL POSSIBLE WAYS</a:t>
            </a:r>
            <a:endParaRPr kumimoji="0" lang="en-CA" sz="1100" b="1" i="0" u="none" strike="noStrike" kern="1200" cap="none" spc="60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14" name="Rectangle 113">
            <a:extLst>
              <a:ext uri="{FF2B5EF4-FFF2-40B4-BE49-F238E27FC236}">
                <a16:creationId xmlns:a16="http://schemas.microsoft.com/office/drawing/2014/main" id="{59800AD5-A318-47CB-B5B8-EE413D7717CF}"/>
              </a:ext>
            </a:extLst>
          </p:cNvPr>
          <p:cNvSpPr/>
          <p:nvPr/>
        </p:nvSpPr>
        <p:spPr>
          <a:xfrm>
            <a:off x="0" y="2593"/>
            <a:ext cx="9144000" cy="779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Journey from Transactions to Trusting Relationships </a:t>
            </a:r>
            <a:endParaRPr kumimoji="0" lang="en-CA"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3" name="Arrow: Down 2">
            <a:extLst>
              <a:ext uri="{FF2B5EF4-FFF2-40B4-BE49-F238E27FC236}">
                <a16:creationId xmlns:a16="http://schemas.microsoft.com/office/drawing/2014/main" id="{3A97DBA2-1CB7-4582-BADD-76E4E6713509}"/>
              </a:ext>
            </a:extLst>
          </p:cNvPr>
          <p:cNvSpPr/>
          <p:nvPr/>
        </p:nvSpPr>
        <p:spPr>
          <a:xfrm>
            <a:off x="125755" y="1907602"/>
            <a:ext cx="1163964" cy="4444323"/>
          </a:xfrm>
          <a:prstGeom prst="downArrow">
            <a:avLst>
              <a:gd name="adj1" fmla="val 76186"/>
              <a:gd name="adj2" fmla="val 6145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CA"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55310748-5D2E-4909-8E6F-F2836E1AC24A}"/>
              </a:ext>
            </a:extLst>
          </p:cNvPr>
          <p:cNvSpPr>
            <a:spLocks noGrp="1"/>
          </p:cNvSpPr>
          <p:nvPr>
            <p:ph type="sldNum" sz="quarter" idx="12"/>
          </p:nvPr>
        </p:nvSpPr>
        <p:spPr>
          <a:xfrm>
            <a:off x="7086600" y="6659462"/>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68B7A3D-67E4-4179-8724-F40455DB241A}" type="slidenum">
              <a:rPr kumimoji="0" lang="en-CA" sz="7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en-C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09046F3-E0B8-759B-7D4C-60B1BDC02FEC}"/>
              </a:ext>
            </a:extLst>
          </p:cNvPr>
          <p:cNvSpPr/>
          <p:nvPr/>
        </p:nvSpPr>
        <p:spPr>
          <a:xfrm>
            <a:off x="2997030" y="1907602"/>
            <a:ext cx="801790" cy="29070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Food</a:t>
            </a:r>
            <a:endParaRPr kumimoji="0" lang="en-CA"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9C43618A-A7E8-BCAD-AC17-18AE7CA747DF}"/>
              </a:ext>
            </a:extLst>
          </p:cNvPr>
          <p:cNvSpPr/>
          <p:nvPr/>
        </p:nvSpPr>
        <p:spPr>
          <a:xfrm>
            <a:off x="2997030" y="2346174"/>
            <a:ext cx="801790" cy="29070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Safety</a:t>
            </a:r>
            <a:endParaRPr kumimoji="0" lang="en-CA"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1" name="Isosceles Triangle 20">
            <a:extLst>
              <a:ext uri="{FF2B5EF4-FFF2-40B4-BE49-F238E27FC236}">
                <a16:creationId xmlns:a16="http://schemas.microsoft.com/office/drawing/2014/main" id="{E1C52049-6FCE-6E61-5ABB-5544E52D5983}"/>
              </a:ext>
            </a:extLst>
          </p:cNvPr>
          <p:cNvSpPr/>
          <p:nvPr/>
        </p:nvSpPr>
        <p:spPr>
          <a:xfrm>
            <a:off x="5600700" y="1142999"/>
            <a:ext cx="3533969" cy="5590309"/>
          </a:xfrm>
          <a:prstGeom prst="triangle">
            <a:avLst>
              <a:gd name="adj" fmla="val 493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C4BE9537-51D7-41F2-896A-F117E1E08484}"/>
              </a:ext>
            </a:extLst>
          </p:cNvPr>
          <p:cNvSpPr txBox="1"/>
          <p:nvPr/>
        </p:nvSpPr>
        <p:spPr>
          <a:xfrm>
            <a:off x="6967314" y="1983190"/>
            <a:ext cx="785793" cy="20774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Food Cards</a:t>
            </a:r>
            <a:endParaRPr kumimoji="0" lang="en-CA" sz="75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id="{F78255A4-35AA-440E-8169-C7F16CAF3E7F}"/>
              </a:ext>
            </a:extLst>
          </p:cNvPr>
          <p:cNvSpPr txBox="1"/>
          <p:nvPr/>
        </p:nvSpPr>
        <p:spPr>
          <a:xfrm>
            <a:off x="6918423" y="2230965"/>
            <a:ext cx="883575" cy="215444"/>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Food Pantry</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6" name="TextBox 15">
            <a:extLst>
              <a:ext uri="{FF2B5EF4-FFF2-40B4-BE49-F238E27FC236}">
                <a16:creationId xmlns:a16="http://schemas.microsoft.com/office/drawing/2014/main" id="{A74F899E-68B0-4C86-8B09-F05BF0D7023E}"/>
              </a:ext>
            </a:extLst>
          </p:cNvPr>
          <p:cNvSpPr txBox="1"/>
          <p:nvPr/>
        </p:nvSpPr>
        <p:spPr>
          <a:xfrm>
            <a:off x="6822242" y="2500711"/>
            <a:ext cx="1075936" cy="215444"/>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Fresh Food Box</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82" name="Arrow: Right 81">
            <a:extLst>
              <a:ext uri="{FF2B5EF4-FFF2-40B4-BE49-F238E27FC236}">
                <a16:creationId xmlns:a16="http://schemas.microsoft.com/office/drawing/2014/main" id="{A12CC136-4A44-431F-AB4F-9263289E5335}"/>
              </a:ext>
            </a:extLst>
          </p:cNvPr>
          <p:cNvSpPr/>
          <p:nvPr/>
        </p:nvSpPr>
        <p:spPr>
          <a:xfrm>
            <a:off x="1381112" y="2674493"/>
            <a:ext cx="7497544" cy="317561"/>
          </a:xfrm>
          <a:prstGeom prst="rightArrow">
            <a:avLst>
              <a:gd name="adj1" fmla="val 63442"/>
              <a:gd name="adj2" fmla="val 50000"/>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Basic Needs</a:t>
            </a:r>
            <a:endParaRPr kumimoji="0" lang="en-CA"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8" name="TextBox 17">
            <a:extLst>
              <a:ext uri="{FF2B5EF4-FFF2-40B4-BE49-F238E27FC236}">
                <a16:creationId xmlns:a16="http://schemas.microsoft.com/office/drawing/2014/main" id="{3CB03005-734D-4940-BD4B-FCE0229B80B4}"/>
              </a:ext>
            </a:extLst>
          </p:cNvPr>
          <p:cNvSpPr txBox="1"/>
          <p:nvPr/>
        </p:nvSpPr>
        <p:spPr>
          <a:xfrm>
            <a:off x="6666751" y="2975725"/>
            <a:ext cx="1386918" cy="200055"/>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Back to School Program</a:t>
            </a:r>
            <a:endParaRPr kumimoji="0" lang="en-CA" sz="7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0" name="TextBox 19">
            <a:extLst>
              <a:ext uri="{FF2B5EF4-FFF2-40B4-BE49-F238E27FC236}">
                <a16:creationId xmlns:a16="http://schemas.microsoft.com/office/drawing/2014/main" id="{0111487B-1EBA-4C6C-B233-47B53F705BB0}"/>
              </a:ext>
            </a:extLst>
          </p:cNvPr>
          <p:cNvSpPr txBox="1"/>
          <p:nvPr/>
        </p:nvSpPr>
        <p:spPr>
          <a:xfrm>
            <a:off x="6614653" y="3204804"/>
            <a:ext cx="1491114" cy="215444"/>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Thanksgiving Program</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2" name="TextBox 21">
            <a:extLst>
              <a:ext uri="{FF2B5EF4-FFF2-40B4-BE49-F238E27FC236}">
                <a16:creationId xmlns:a16="http://schemas.microsoft.com/office/drawing/2014/main" id="{C4649D9E-C581-413D-BF89-6B3A04D232B5}"/>
              </a:ext>
            </a:extLst>
          </p:cNvPr>
          <p:cNvSpPr txBox="1"/>
          <p:nvPr/>
        </p:nvSpPr>
        <p:spPr>
          <a:xfrm>
            <a:off x="6710834" y="3449272"/>
            <a:ext cx="1298753" cy="215444"/>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Christmas Program</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B16B81EC-6741-4817-921B-D29F9C8B0C06}"/>
              </a:ext>
            </a:extLst>
          </p:cNvPr>
          <p:cNvSpPr txBox="1"/>
          <p:nvPr/>
        </p:nvSpPr>
        <p:spPr>
          <a:xfrm>
            <a:off x="7042655" y="3976308"/>
            <a:ext cx="635110" cy="215444"/>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800" b="1" dirty="0">
                <a:solidFill>
                  <a:prstClr val="white"/>
                </a:solidFill>
                <a:latin typeface="Verdana" panose="020B0604030504040204" pitchFamily="34" charset="0"/>
                <a:ea typeface="Verdana" panose="020B0604030504040204" pitchFamily="34" charset="0"/>
              </a:rPr>
              <a:t> Health </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6" name="TextBox 25">
            <a:extLst>
              <a:ext uri="{FF2B5EF4-FFF2-40B4-BE49-F238E27FC236}">
                <a16:creationId xmlns:a16="http://schemas.microsoft.com/office/drawing/2014/main" id="{3BD6D145-EA37-4479-BDFC-76680F58E26D}"/>
              </a:ext>
            </a:extLst>
          </p:cNvPr>
          <p:cNvSpPr txBox="1"/>
          <p:nvPr/>
        </p:nvSpPr>
        <p:spPr>
          <a:xfrm>
            <a:off x="6852047" y="4195647"/>
            <a:ext cx="1016327"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800" b="1" dirty="0">
                <a:solidFill>
                  <a:prstClr val="white"/>
                </a:solidFill>
                <a:latin typeface="Verdana" panose="020B0604030504040204" pitchFamily="34" charset="0"/>
                <a:ea typeface="Verdana" panose="020B0604030504040204" pitchFamily="34" charset="0"/>
              </a:rPr>
              <a:t>Education</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8" name="TextBox 27">
            <a:extLst>
              <a:ext uri="{FF2B5EF4-FFF2-40B4-BE49-F238E27FC236}">
                <a16:creationId xmlns:a16="http://schemas.microsoft.com/office/drawing/2014/main" id="{017643CD-E52D-47DB-9693-0356A5DC821E}"/>
              </a:ext>
            </a:extLst>
          </p:cNvPr>
          <p:cNvSpPr txBox="1"/>
          <p:nvPr/>
        </p:nvSpPr>
        <p:spPr>
          <a:xfrm>
            <a:off x="6886751" y="4414986"/>
            <a:ext cx="94691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a:t>
            </a:r>
            <a:r>
              <a:rPr kumimoji="0" lang="en-US"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Recreation </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30" name="TextBox 29">
            <a:extLst>
              <a:ext uri="{FF2B5EF4-FFF2-40B4-BE49-F238E27FC236}">
                <a16:creationId xmlns:a16="http://schemas.microsoft.com/office/drawing/2014/main" id="{11EF540D-FAC2-4B1B-B467-54511F283053}"/>
              </a:ext>
            </a:extLst>
          </p:cNvPr>
          <p:cNvSpPr txBox="1"/>
          <p:nvPr/>
        </p:nvSpPr>
        <p:spPr>
          <a:xfrm>
            <a:off x="6657133" y="4904311"/>
            <a:ext cx="1406154" cy="215444"/>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Government </a:t>
            </a:r>
            <a:r>
              <a:rPr lang="en-US" sz="800" b="1" dirty="0">
                <a:solidFill>
                  <a:prstClr val="white"/>
                </a:solidFill>
                <a:latin typeface="Verdana" panose="020B0604030504040204" pitchFamily="34" charset="0"/>
                <a:ea typeface="Verdana" panose="020B0604030504040204" pitchFamily="34" charset="0"/>
              </a:rPr>
              <a:t>Housing</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36" name="TextBox 35">
            <a:extLst>
              <a:ext uri="{FF2B5EF4-FFF2-40B4-BE49-F238E27FC236}">
                <a16:creationId xmlns:a16="http://schemas.microsoft.com/office/drawing/2014/main" id="{DEBE82B3-CE9E-492F-AE54-B83A129E29AA}"/>
              </a:ext>
            </a:extLst>
          </p:cNvPr>
          <p:cNvSpPr txBox="1"/>
          <p:nvPr/>
        </p:nvSpPr>
        <p:spPr>
          <a:xfrm>
            <a:off x="6689933" y="5115952"/>
            <a:ext cx="1340554"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Utility Programs </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32" name="TextBox 31">
            <a:extLst>
              <a:ext uri="{FF2B5EF4-FFF2-40B4-BE49-F238E27FC236}">
                <a16:creationId xmlns:a16="http://schemas.microsoft.com/office/drawing/2014/main" id="{6A6CFF21-5F5E-40D9-88EA-E434BB3A2E63}"/>
              </a:ext>
            </a:extLst>
          </p:cNvPr>
          <p:cNvSpPr txBox="1"/>
          <p:nvPr/>
        </p:nvSpPr>
        <p:spPr>
          <a:xfrm>
            <a:off x="5949407" y="5989976"/>
            <a:ext cx="2821606" cy="677108"/>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450" normalizeH="0" baseline="0" noProof="0" dirty="0">
                <a:ln>
                  <a:noFill/>
                </a:ln>
                <a:solidFill>
                  <a:prstClr val="white"/>
                </a:solidFill>
                <a:effectLst/>
                <a:uLnTx/>
                <a:uFillTx/>
                <a:latin typeface="Verdana" panose="020B0604030504040204" pitchFamily="34" charset="0"/>
                <a:ea typeface="Verdana" panose="020B0604030504040204" pitchFamily="34" charset="0"/>
              </a:rPr>
              <a:t>BRIDGING THE GAP</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a:t>
            </a:r>
            <a:r>
              <a:rPr kumimoji="0" lang="en-U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INFORMED NAVIGATORS</a:t>
            </a:r>
            <a:endParaRPr kumimoji="0" lang="en-CA"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95" name="Arrow: Right 94">
            <a:extLst>
              <a:ext uri="{FF2B5EF4-FFF2-40B4-BE49-F238E27FC236}">
                <a16:creationId xmlns:a16="http://schemas.microsoft.com/office/drawing/2014/main" id="{09370EBA-C0DC-4918-9319-8405A9D290DC}"/>
              </a:ext>
            </a:extLst>
          </p:cNvPr>
          <p:cNvSpPr/>
          <p:nvPr/>
        </p:nvSpPr>
        <p:spPr>
          <a:xfrm>
            <a:off x="1381112" y="3629489"/>
            <a:ext cx="7499997" cy="412109"/>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endParaRPr kumimoji="0" lang="en-CA"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1" name="Arrow: Right 40">
            <a:extLst>
              <a:ext uri="{FF2B5EF4-FFF2-40B4-BE49-F238E27FC236}">
                <a16:creationId xmlns:a16="http://schemas.microsoft.com/office/drawing/2014/main" id="{195CF77C-BFF9-5149-ABFA-C61C9F16B980}"/>
              </a:ext>
            </a:extLst>
          </p:cNvPr>
          <p:cNvSpPr/>
          <p:nvPr/>
        </p:nvSpPr>
        <p:spPr>
          <a:xfrm>
            <a:off x="1381112" y="4567344"/>
            <a:ext cx="7499997" cy="412109"/>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endParaRPr kumimoji="0" lang="en-CA"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4" name="Rectangle: Rounded Corners 43">
            <a:extLst>
              <a:ext uri="{FF2B5EF4-FFF2-40B4-BE49-F238E27FC236}">
                <a16:creationId xmlns:a16="http://schemas.microsoft.com/office/drawing/2014/main" id="{2781E4BD-E322-0396-E73C-483338681B19}"/>
              </a:ext>
            </a:extLst>
          </p:cNvPr>
          <p:cNvSpPr/>
          <p:nvPr/>
        </p:nvSpPr>
        <p:spPr>
          <a:xfrm>
            <a:off x="1347754" y="4057610"/>
            <a:ext cx="1133740"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Medical Needs  and Dental Care</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45" name="Rectangle: Rounded Corners 44">
            <a:extLst>
              <a:ext uri="{FF2B5EF4-FFF2-40B4-BE49-F238E27FC236}">
                <a16:creationId xmlns:a16="http://schemas.microsoft.com/office/drawing/2014/main" id="{2A371C5B-C56A-1A29-2634-23156C9D3DC9}"/>
              </a:ext>
            </a:extLst>
          </p:cNvPr>
          <p:cNvSpPr/>
          <p:nvPr/>
        </p:nvSpPr>
        <p:spPr>
          <a:xfrm>
            <a:off x="2601733" y="4065243"/>
            <a:ext cx="1197087"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Barriers to Education</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46" name="Rectangle: Rounded Corners 45">
            <a:extLst>
              <a:ext uri="{FF2B5EF4-FFF2-40B4-BE49-F238E27FC236}">
                <a16:creationId xmlns:a16="http://schemas.microsoft.com/office/drawing/2014/main" id="{12A7DE79-931D-0CC9-E064-19C2A2400E0C}"/>
              </a:ext>
            </a:extLst>
          </p:cNvPr>
          <p:cNvSpPr/>
          <p:nvPr/>
        </p:nvSpPr>
        <p:spPr>
          <a:xfrm>
            <a:off x="3886198" y="4078591"/>
            <a:ext cx="1350817"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Barriers to Emotional Well-Being</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48" name="Rectangle: Rounded Corners 47">
            <a:extLst>
              <a:ext uri="{FF2B5EF4-FFF2-40B4-BE49-F238E27FC236}">
                <a16:creationId xmlns:a16="http://schemas.microsoft.com/office/drawing/2014/main" id="{58C4D686-148E-D1E1-44D7-39DB2E6FBACF}"/>
              </a:ext>
            </a:extLst>
          </p:cNvPr>
          <p:cNvSpPr/>
          <p:nvPr/>
        </p:nvSpPr>
        <p:spPr>
          <a:xfrm>
            <a:off x="1832105" y="3115239"/>
            <a:ext cx="1350817"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Unexpected Household Expenses</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0" name="Rectangle: Rounded Corners 49">
            <a:extLst>
              <a:ext uri="{FF2B5EF4-FFF2-40B4-BE49-F238E27FC236}">
                <a16:creationId xmlns:a16="http://schemas.microsoft.com/office/drawing/2014/main" id="{C988DE8F-58AD-93B5-A061-529943A90D4F}"/>
              </a:ext>
            </a:extLst>
          </p:cNvPr>
          <p:cNvSpPr/>
          <p:nvPr/>
        </p:nvSpPr>
        <p:spPr>
          <a:xfrm>
            <a:off x="1405199" y="5014764"/>
            <a:ext cx="840748"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Past-Due Utilities</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2" name="Rectangle: Rounded Corners 51">
            <a:extLst>
              <a:ext uri="{FF2B5EF4-FFF2-40B4-BE49-F238E27FC236}">
                <a16:creationId xmlns:a16="http://schemas.microsoft.com/office/drawing/2014/main" id="{E3E27321-43E5-9DAF-46A7-5554D0B2520D}"/>
              </a:ext>
            </a:extLst>
          </p:cNvPr>
          <p:cNvSpPr/>
          <p:nvPr/>
        </p:nvSpPr>
        <p:spPr>
          <a:xfrm>
            <a:off x="2314670" y="5014764"/>
            <a:ext cx="1022380"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Rent Arrears                   and Eviction</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6" name="Rectangle: Rounded Corners 55">
            <a:extLst>
              <a:ext uri="{FF2B5EF4-FFF2-40B4-BE49-F238E27FC236}">
                <a16:creationId xmlns:a16="http://schemas.microsoft.com/office/drawing/2014/main" id="{E64A0EB3-008E-7E5B-44B9-65D6C43543DA}"/>
              </a:ext>
            </a:extLst>
          </p:cNvPr>
          <p:cNvSpPr/>
          <p:nvPr/>
        </p:nvSpPr>
        <p:spPr>
          <a:xfrm>
            <a:off x="3405773" y="5014764"/>
            <a:ext cx="917479"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More Bills                than Income</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8" name="Rectangle: Rounded Corners 57">
            <a:extLst>
              <a:ext uri="{FF2B5EF4-FFF2-40B4-BE49-F238E27FC236}">
                <a16:creationId xmlns:a16="http://schemas.microsoft.com/office/drawing/2014/main" id="{12FA3F87-A092-265B-E263-EAD87FCFBEB3}"/>
              </a:ext>
            </a:extLst>
          </p:cNvPr>
          <p:cNvSpPr/>
          <p:nvPr/>
        </p:nvSpPr>
        <p:spPr>
          <a:xfrm>
            <a:off x="4391974" y="5014764"/>
            <a:ext cx="907388"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High                Debt Load</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0" name="Arrow: Right 59">
            <a:extLst>
              <a:ext uri="{FF2B5EF4-FFF2-40B4-BE49-F238E27FC236}">
                <a16:creationId xmlns:a16="http://schemas.microsoft.com/office/drawing/2014/main" id="{787ADDA9-6EA5-978A-7F9E-DC3982F5BEF0}"/>
              </a:ext>
            </a:extLst>
          </p:cNvPr>
          <p:cNvSpPr/>
          <p:nvPr/>
        </p:nvSpPr>
        <p:spPr>
          <a:xfrm>
            <a:off x="1381112" y="5518777"/>
            <a:ext cx="7499997" cy="412109"/>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endParaRPr kumimoji="0" lang="en-CA"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4" name="Rectangle: Rounded Corners 63">
            <a:extLst>
              <a:ext uri="{FF2B5EF4-FFF2-40B4-BE49-F238E27FC236}">
                <a16:creationId xmlns:a16="http://schemas.microsoft.com/office/drawing/2014/main" id="{B7AB025B-F228-5AF6-1EEC-D686ACA6726E}"/>
              </a:ext>
            </a:extLst>
          </p:cNvPr>
          <p:cNvSpPr/>
          <p:nvPr/>
        </p:nvSpPr>
        <p:spPr>
          <a:xfrm>
            <a:off x="1284133" y="5930886"/>
            <a:ext cx="1163964"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Health Issues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Physical/ Mental</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6" name="Rectangle: Rounded Corners 65">
            <a:extLst>
              <a:ext uri="{FF2B5EF4-FFF2-40B4-BE49-F238E27FC236}">
                <a16:creationId xmlns:a16="http://schemas.microsoft.com/office/drawing/2014/main" id="{66D70E0B-FB43-BE89-6567-76DA0BF63841}"/>
              </a:ext>
            </a:extLst>
          </p:cNvPr>
          <p:cNvSpPr/>
          <p:nvPr/>
        </p:nvSpPr>
        <p:spPr>
          <a:xfrm>
            <a:off x="2726425" y="5953046"/>
            <a:ext cx="1144972"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Fatigue and Despair</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8" name="Rectangle: Rounded Corners 67">
            <a:extLst>
              <a:ext uri="{FF2B5EF4-FFF2-40B4-BE49-F238E27FC236}">
                <a16:creationId xmlns:a16="http://schemas.microsoft.com/office/drawing/2014/main" id="{30680CE1-2342-7EDA-5103-2A38FB9F6340}"/>
              </a:ext>
            </a:extLst>
          </p:cNvPr>
          <p:cNvSpPr/>
          <p:nvPr/>
        </p:nvSpPr>
        <p:spPr>
          <a:xfrm>
            <a:off x="4117893" y="5953577"/>
            <a:ext cx="1171077"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Low Confidence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No Support</a:t>
            </a:r>
            <a:endParaRPr kumimoji="0" lang="en-CA" sz="105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70" name="TextBox 69">
            <a:extLst>
              <a:ext uri="{FF2B5EF4-FFF2-40B4-BE49-F238E27FC236}">
                <a16:creationId xmlns:a16="http://schemas.microsoft.com/office/drawing/2014/main" id="{68D4657A-B3A2-7780-B6F7-25D925BA2B1B}"/>
              </a:ext>
            </a:extLst>
          </p:cNvPr>
          <p:cNvSpPr txBox="1"/>
          <p:nvPr/>
        </p:nvSpPr>
        <p:spPr>
          <a:xfrm>
            <a:off x="6443095" y="5327592"/>
            <a:ext cx="1834230" cy="21544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Debt Rescue Program</a:t>
            </a:r>
            <a:endParaRPr kumimoji="0" lang="en-CA" sz="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72" name="Rectangle: Rounded Corners 71">
            <a:extLst>
              <a:ext uri="{FF2B5EF4-FFF2-40B4-BE49-F238E27FC236}">
                <a16:creationId xmlns:a16="http://schemas.microsoft.com/office/drawing/2014/main" id="{2C5B4C88-D9E0-1056-9E1B-9BC4D5A228DE}"/>
              </a:ext>
            </a:extLst>
          </p:cNvPr>
          <p:cNvSpPr/>
          <p:nvPr/>
        </p:nvSpPr>
        <p:spPr>
          <a:xfrm>
            <a:off x="3442484" y="3135563"/>
            <a:ext cx="1350817" cy="4210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Budget Stretching Annual Expenses</a:t>
            </a:r>
            <a:endParaRPr kumimoji="0" lang="en-CA" sz="9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B57A8523-6CEA-C0D0-939B-E1553ED091E1}"/>
              </a:ext>
            </a:extLst>
          </p:cNvPr>
          <p:cNvSpPr txBox="1"/>
          <p:nvPr/>
        </p:nvSpPr>
        <p:spPr>
          <a:xfrm>
            <a:off x="280773" y="2169586"/>
            <a:ext cx="853929" cy="6463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rPr>
              <a:t>Help with Basic Needs</a:t>
            </a:r>
            <a:endParaRPr kumimoji="0" lang="en-CA" sz="900" b="1" i="0" u="none" strike="noStrike" kern="120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EB6474F8-773D-F9EB-4F3A-7871A17EF33C}"/>
              </a:ext>
            </a:extLst>
          </p:cNvPr>
          <p:cNvSpPr txBox="1"/>
          <p:nvPr/>
        </p:nvSpPr>
        <p:spPr>
          <a:xfrm>
            <a:off x="319588" y="3112258"/>
            <a:ext cx="77629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900" b="1" dirty="0">
                <a:solidFill>
                  <a:schemeClr val="tx2"/>
                </a:solidFill>
                <a:latin typeface="Verdana" panose="020B0604030504040204" pitchFamily="34" charset="0"/>
                <a:ea typeface="Verdana" panose="020B0604030504040204" pitchFamily="34" charset="0"/>
              </a:rPr>
              <a:t>Regular Contact</a:t>
            </a:r>
            <a:endParaRPr kumimoji="0" lang="en-CA" sz="900" b="1" i="0" u="none" strike="noStrike" kern="120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07DB6A00-9E0E-7E07-7D08-89EAF74F2455}"/>
              </a:ext>
            </a:extLst>
          </p:cNvPr>
          <p:cNvSpPr txBox="1"/>
          <p:nvPr/>
        </p:nvSpPr>
        <p:spPr>
          <a:xfrm>
            <a:off x="319588" y="3924125"/>
            <a:ext cx="77629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900" b="1" dirty="0">
                <a:solidFill>
                  <a:schemeClr val="tx2"/>
                </a:solidFill>
                <a:latin typeface="Verdana" panose="020B0604030504040204" pitchFamily="34" charset="0"/>
                <a:ea typeface="Verdana" panose="020B0604030504040204" pitchFamily="34" charset="0"/>
              </a:rPr>
              <a:t>Building Trust</a:t>
            </a:r>
            <a:endParaRPr kumimoji="0" lang="en-CA" sz="900" b="1" i="0" u="none" strike="noStrike" kern="120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0B896C92-9E4C-222B-B732-A29D60AC4DFF}"/>
              </a:ext>
            </a:extLst>
          </p:cNvPr>
          <p:cNvSpPr txBox="1"/>
          <p:nvPr/>
        </p:nvSpPr>
        <p:spPr>
          <a:xfrm>
            <a:off x="280773" y="4735992"/>
            <a:ext cx="853929" cy="5078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rPr>
              <a:t>Solving Problems</a:t>
            </a:r>
            <a:endParaRPr kumimoji="0" lang="en-CA" sz="900" b="1" i="0" u="none" strike="noStrike" kern="120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endParaRPr>
          </a:p>
        </p:txBody>
      </p:sp>
      <p:sp>
        <p:nvSpPr>
          <p:cNvPr id="11" name="TextBox 10">
            <a:extLst>
              <a:ext uri="{FF2B5EF4-FFF2-40B4-BE49-F238E27FC236}">
                <a16:creationId xmlns:a16="http://schemas.microsoft.com/office/drawing/2014/main" id="{F7F0B6A6-4710-B6DF-F0E4-9799394312BB}"/>
              </a:ext>
            </a:extLst>
          </p:cNvPr>
          <p:cNvSpPr txBox="1"/>
          <p:nvPr/>
        </p:nvSpPr>
        <p:spPr>
          <a:xfrm>
            <a:off x="244409" y="5547859"/>
            <a:ext cx="926657"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900" b="1" dirty="0">
                <a:solidFill>
                  <a:schemeClr val="tx2"/>
                </a:solidFill>
                <a:latin typeface="Verdana" panose="020B0604030504040204" pitchFamily="34" charset="0"/>
                <a:ea typeface="Verdana" panose="020B0604030504040204" pitchFamily="34" charset="0"/>
              </a:rPr>
              <a:t>Deepening Trust</a:t>
            </a:r>
            <a:endParaRPr kumimoji="0" lang="en-CA" sz="900" b="1" i="0" u="none" strike="noStrike" kern="120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43956958"/>
      </p:ext>
    </p:extLst>
  </p:cSld>
  <p:clrMapOvr>
    <a:masterClrMapping/>
  </p:clrMapOvr>
  <mc:AlternateContent xmlns:mc="http://schemas.openxmlformats.org/markup-compatibility/2006" xmlns:p14="http://schemas.microsoft.com/office/powerpoint/2010/main">
    <mc:Choice Requires="p14">
      <p:transition spd="slow" p14:dur="2000" advTm="59766"/>
    </mc:Choice>
    <mc:Fallback xmlns="">
      <p:transition spd="slow" advTm="5976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2F04977-8C6A-FA1A-4BA3-37646BF62D1F}"/>
              </a:ext>
            </a:extLst>
          </p:cNvPr>
          <p:cNvGraphicFramePr/>
          <p:nvPr/>
        </p:nvGraphicFramePr>
        <p:xfrm>
          <a:off x="391583" y="1592748"/>
          <a:ext cx="8422217" cy="4542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7DD67052-1C99-8330-6F0E-E6A3F1984068}"/>
              </a:ext>
            </a:extLst>
          </p:cNvPr>
          <p:cNvSpPr txBox="1">
            <a:spLocks/>
          </p:cNvSpPr>
          <p:nvPr/>
        </p:nvSpPr>
        <p:spPr>
          <a:xfrm>
            <a:off x="-160867" y="949326"/>
            <a:ext cx="9565217" cy="1325563"/>
          </a:xfrm>
          <a:prstGeom prst="rect">
            <a:avLst/>
          </a:prstGeom>
        </p:spPr>
        <p:txBody>
          <a:bodyPr vert="horz" lIns="91440" tIns="45720" rIns="91440" bIns="45720" rtlCol="0" anchor="t" anchorCtr="0">
            <a:noAutofit/>
          </a:bodyPr>
          <a:lstStyle>
            <a:lvl1pPr algn="ctr" defTabSz="685800" rtl="0" eaLnBrk="1" latinLnBrk="0" hangingPunct="1">
              <a:spcBef>
                <a:spcPct val="0"/>
              </a:spcBef>
              <a:buNone/>
              <a:defRPr sz="2100" b="0" kern="1200">
                <a:solidFill>
                  <a:srgbClr val="0070C0"/>
                </a:solidFill>
                <a:effectLst/>
                <a:latin typeface="Calibri" pitchFamily="34" charset="0"/>
                <a:ea typeface="+mj-ea"/>
                <a:cs typeface="Calibri" pitchFamily="34" charset="0"/>
              </a:defRPr>
            </a:lvl1pPr>
          </a:lstStyle>
          <a:p>
            <a:r>
              <a:rPr lang="en-US" sz="2300" b="1" dirty="0">
                <a:latin typeface="Verdana" panose="020B0604030504040204" pitchFamily="34" charset="0"/>
                <a:ea typeface="Verdana" panose="020B0604030504040204" pitchFamily="34" charset="0"/>
              </a:rPr>
              <a:t>We have found active projects to be a means to help</a:t>
            </a:r>
          </a:p>
          <a:p>
            <a:r>
              <a:rPr lang="en-US" sz="2300" b="1" dirty="0">
                <a:latin typeface="Verdana" panose="020B0604030504040204" pitchFamily="34" charset="0"/>
                <a:ea typeface="Verdana" panose="020B0604030504040204" pitchFamily="34" charset="0"/>
              </a:rPr>
              <a:t>the families better and to attract new member who</a:t>
            </a:r>
          </a:p>
          <a:p>
            <a:r>
              <a:rPr lang="en-US" sz="2300" b="1" dirty="0">
                <a:latin typeface="Verdana" panose="020B0604030504040204" pitchFamily="34" charset="0"/>
                <a:ea typeface="Verdana" panose="020B0604030504040204" pitchFamily="34" charset="0"/>
              </a:rPr>
              <a:t> wish to use their skills to make a difference</a:t>
            </a:r>
          </a:p>
        </p:txBody>
      </p:sp>
    </p:spTree>
    <p:extLst>
      <p:ext uri="{BB962C8B-B14F-4D97-AF65-F5344CB8AC3E}">
        <p14:creationId xmlns:p14="http://schemas.microsoft.com/office/powerpoint/2010/main" val="3041989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41FF7A23-33EC-5D4B-9877-8CB35A976E68}"/>
                  </a:ext>
                </a:extLst>
              </p14:cNvPr>
              <p14:cNvContentPartPr/>
              <p14:nvPr/>
            </p14:nvContentPartPr>
            <p14:xfrm>
              <a:off x="4430644" y="2149396"/>
              <a:ext cx="203" cy="203"/>
            </p14:xfrm>
          </p:contentPart>
        </mc:Choice>
        <mc:Fallback xmlns="">
          <p:pic>
            <p:nvPicPr>
              <p:cNvPr id="8" name="Ink 7">
                <a:extLst>
                  <a:ext uri="{FF2B5EF4-FFF2-40B4-BE49-F238E27FC236}">
                    <a16:creationId xmlns:a16="http://schemas.microsoft.com/office/drawing/2014/main" id="{41FF7A23-33EC-5D4B-9877-8CB35A976E68}"/>
                  </a:ext>
                </a:extLst>
              </p:cNvPr>
              <p:cNvPicPr/>
              <p:nvPr/>
            </p:nvPicPr>
            <p:blipFill>
              <a:blip r:embed="rId4"/>
              <a:stretch>
                <a:fillRect/>
              </a:stretch>
            </p:blipFill>
            <p:spPr>
              <a:xfrm>
                <a:off x="4420494" y="2139246"/>
                <a:ext cx="20300" cy="203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5" name="Ink 14">
                <a:extLst>
                  <a:ext uri="{FF2B5EF4-FFF2-40B4-BE49-F238E27FC236}">
                    <a16:creationId xmlns:a16="http://schemas.microsoft.com/office/drawing/2014/main" id="{8A061C93-386A-76E2-79A0-05159D885F73}"/>
                  </a:ext>
                </a:extLst>
              </p14:cNvPr>
              <p14:cNvContentPartPr/>
              <p14:nvPr/>
            </p14:nvContentPartPr>
            <p14:xfrm>
              <a:off x="8548999" y="2144728"/>
              <a:ext cx="203" cy="203"/>
            </p14:xfrm>
          </p:contentPart>
        </mc:Choice>
        <mc:Fallback xmlns="">
          <p:pic>
            <p:nvPicPr>
              <p:cNvPr id="15" name="Ink 14">
                <a:extLst>
                  <a:ext uri="{FF2B5EF4-FFF2-40B4-BE49-F238E27FC236}">
                    <a16:creationId xmlns:a16="http://schemas.microsoft.com/office/drawing/2014/main" id="{8A061C93-386A-76E2-79A0-05159D885F73}"/>
                  </a:ext>
                </a:extLst>
              </p:cNvPr>
              <p:cNvPicPr/>
              <p:nvPr/>
            </p:nvPicPr>
            <p:blipFill>
              <a:blip r:embed="rId4"/>
              <a:stretch>
                <a:fillRect/>
              </a:stretch>
            </p:blipFill>
            <p:spPr>
              <a:xfrm>
                <a:off x="8538849" y="2134578"/>
                <a:ext cx="20300" cy="20300"/>
              </a:xfrm>
              <a:prstGeom prst="rect">
                <a:avLst/>
              </a:prstGeom>
            </p:spPr>
          </p:pic>
        </mc:Fallback>
      </mc:AlternateContent>
      <p:sp>
        <p:nvSpPr>
          <p:cNvPr id="18" name="Rectangle: Rounded Corners 17">
            <a:extLst>
              <a:ext uri="{FF2B5EF4-FFF2-40B4-BE49-F238E27FC236}">
                <a16:creationId xmlns:a16="http://schemas.microsoft.com/office/drawing/2014/main" id="{981FC8A0-133C-6C52-42B9-26682432BE4B}"/>
              </a:ext>
            </a:extLst>
          </p:cNvPr>
          <p:cNvSpPr/>
          <p:nvPr/>
        </p:nvSpPr>
        <p:spPr>
          <a:xfrm>
            <a:off x="95692" y="985886"/>
            <a:ext cx="4391248" cy="2474319"/>
          </a:xfrm>
          <a:prstGeom prst="roundRect">
            <a:avLst/>
          </a:prstGeom>
          <a:solidFill>
            <a:srgbClr val="FFD9C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FFFF"/>
              </a:solidFill>
              <a:effectLst/>
              <a:uLnTx/>
              <a:uFillTx/>
              <a:latin typeface="Veranda"/>
              <a:ea typeface="+mn-ea"/>
              <a:cs typeface="+mn-cs"/>
            </a:endParaRPr>
          </a:p>
        </p:txBody>
      </p:sp>
      <p:sp>
        <p:nvSpPr>
          <p:cNvPr id="5" name="TextBox 4">
            <a:extLst>
              <a:ext uri="{FF2B5EF4-FFF2-40B4-BE49-F238E27FC236}">
                <a16:creationId xmlns:a16="http://schemas.microsoft.com/office/drawing/2014/main" id="{E9F5411D-9DCB-4F61-C81E-72F2C7912AB4}"/>
              </a:ext>
            </a:extLst>
          </p:cNvPr>
          <p:cNvSpPr txBox="1"/>
          <p:nvPr/>
        </p:nvSpPr>
        <p:spPr>
          <a:xfrm>
            <a:off x="1566863" y="935573"/>
            <a:ext cx="149271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300" normalizeH="0" baseline="0" noProof="0" dirty="0">
                <a:ln>
                  <a:noFill/>
                </a:ln>
                <a:solidFill>
                  <a:srgbClr val="59B7A2"/>
                </a:solidFill>
                <a:effectLst/>
                <a:uLnTx/>
                <a:uFillTx/>
                <a:latin typeface="Verdana" panose="020B0604030504040204" pitchFamily="34" charset="0"/>
                <a:ea typeface="Verdana" panose="020B0604030504040204" pitchFamily="34" charset="0"/>
                <a:cs typeface="+mn-cs"/>
              </a:rPr>
              <a:t>H</a:t>
            </a:r>
            <a:r>
              <a:rPr kumimoji="0" lang="en-US" sz="2400" i="0" u="none" strike="noStrike" kern="1200" cap="none" spc="300" normalizeH="0" baseline="0" noProof="0" dirty="0">
                <a:ln>
                  <a:noFill/>
                </a:ln>
                <a:solidFill>
                  <a:srgbClr val="663300"/>
                </a:solidFill>
                <a:effectLst/>
                <a:uLnTx/>
                <a:uFillTx/>
                <a:latin typeface="Verdana" panose="020B0604030504040204" pitchFamily="34" charset="0"/>
                <a:ea typeface="Verdana" panose="020B0604030504040204" pitchFamily="34" charset="0"/>
                <a:cs typeface="+mn-cs"/>
              </a:rPr>
              <a:t>ealth</a:t>
            </a:r>
            <a:endParaRPr kumimoji="0" lang="en-CA" sz="2000" i="0" u="none" strike="noStrike" kern="1200" cap="none" spc="300" normalizeH="0" baseline="0" noProof="0" dirty="0">
              <a:ln>
                <a:noFill/>
              </a:ln>
              <a:solidFill>
                <a:srgbClr val="663300"/>
              </a:solidFill>
              <a:effectLst/>
              <a:uLnTx/>
              <a:uFillTx/>
              <a:latin typeface="Verdana" panose="020B0604030504040204" pitchFamily="34" charset="0"/>
              <a:ea typeface="Verdana" panose="020B0604030504040204" pitchFamily="34" charset="0"/>
              <a:cs typeface="+mn-cs"/>
            </a:endParaRPr>
          </a:p>
        </p:txBody>
      </p:sp>
      <p:sp>
        <p:nvSpPr>
          <p:cNvPr id="10" name="TextBox 9">
            <a:extLst>
              <a:ext uri="{FF2B5EF4-FFF2-40B4-BE49-F238E27FC236}">
                <a16:creationId xmlns:a16="http://schemas.microsoft.com/office/drawing/2014/main" id="{42514CE9-1A9C-EBD4-EB93-C0902F716727}"/>
              </a:ext>
            </a:extLst>
          </p:cNvPr>
          <p:cNvSpPr txBox="1"/>
          <p:nvPr/>
        </p:nvSpPr>
        <p:spPr>
          <a:xfrm>
            <a:off x="210626" y="1537859"/>
            <a:ext cx="4433149" cy="1969770"/>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Dental – Healthy Smiles Ontario, Adult Teeth Cleaning, Adult Emergency Dental Care, Seniors Dental Care Program</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Mental Health resources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Eye Care provincial benefits and Lenscrafters One Sight Foundation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Prescriptions through Ontario Drug Benefit Program</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Assistive Devices Program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CA" sz="1100" b="0" i="0" u="none" strike="noStrike" kern="1200" cap="none" spc="0" normalizeH="0" baseline="0" noProof="0" dirty="0">
              <a:ln>
                <a:noFill/>
              </a:ln>
              <a:solidFill>
                <a:srgbClr val="000000"/>
              </a:solidFill>
              <a:effectLst/>
              <a:uLnTx/>
              <a:uFillTx/>
              <a:latin typeface="Veranda"/>
              <a:ea typeface="+mn-ea"/>
              <a:cs typeface="+mn-cs"/>
            </a:endParaRPr>
          </a:p>
        </p:txBody>
      </p:sp>
      <p:sp>
        <p:nvSpPr>
          <p:cNvPr id="4" name="Rectangle: Rounded Corners 3">
            <a:extLst>
              <a:ext uri="{FF2B5EF4-FFF2-40B4-BE49-F238E27FC236}">
                <a16:creationId xmlns:a16="http://schemas.microsoft.com/office/drawing/2014/main" id="{D000C76C-20F4-8E4C-004F-0C7F08389898}"/>
              </a:ext>
            </a:extLst>
          </p:cNvPr>
          <p:cNvSpPr/>
          <p:nvPr/>
        </p:nvSpPr>
        <p:spPr>
          <a:xfrm>
            <a:off x="4646428" y="963668"/>
            <a:ext cx="4373525" cy="2473316"/>
          </a:xfrm>
          <a:prstGeom prst="roundRect">
            <a:avLst/>
          </a:prstGeom>
          <a:solidFill>
            <a:srgbClr val="FFD9C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FFFF"/>
              </a:solidFill>
              <a:effectLst/>
              <a:uLnTx/>
              <a:uFillTx/>
              <a:latin typeface="Veranda"/>
              <a:ea typeface="+mn-ea"/>
              <a:cs typeface="+mn-cs"/>
            </a:endParaRPr>
          </a:p>
        </p:txBody>
      </p:sp>
      <p:sp>
        <p:nvSpPr>
          <p:cNvPr id="7" name="Rectangle: Rounded Corners 6">
            <a:extLst>
              <a:ext uri="{FF2B5EF4-FFF2-40B4-BE49-F238E27FC236}">
                <a16:creationId xmlns:a16="http://schemas.microsoft.com/office/drawing/2014/main" id="{654CE134-724D-2B14-3538-F014B177B831}"/>
              </a:ext>
            </a:extLst>
          </p:cNvPr>
          <p:cNvSpPr/>
          <p:nvPr/>
        </p:nvSpPr>
        <p:spPr>
          <a:xfrm>
            <a:off x="73110" y="3517164"/>
            <a:ext cx="4504662" cy="2726881"/>
          </a:xfrm>
          <a:prstGeom prst="roundRect">
            <a:avLst/>
          </a:prstGeom>
          <a:solidFill>
            <a:srgbClr val="FFE0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FFFF"/>
              </a:solidFill>
              <a:effectLst/>
              <a:uLnTx/>
              <a:uFillTx/>
              <a:latin typeface="Veranda"/>
              <a:ea typeface="+mn-ea"/>
              <a:cs typeface="+mn-cs"/>
            </a:endParaRPr>
          </a:p>
        </p:txBody>
      </p:sp>
      <p:sp>
        <p:nvSpPr>
          <p:cNvPr id="17" name="TextBox 16">
            <a:extLst>
              <a:ext uri="{FF2B5EF4-FFF2-40B4-BE49-F238E27FC236}">
                <a16:creationId xmlns:a16="http://schemas.microsoft.com/office/drawing/2014/main" id="{F3063DF0-A2B0-DEF7-E696-A2CCCED9641C}"/>
              </a:ext>
            </a:extLst>
          </p:cNvPr>
          <p:cNvSpPr txBox="1"/>
          <p:nvPr/>
        </p:nvSpPr>
        <p:spPr>
          <a:xfrm>
            <a:off x="5826133" y="891308"/>
            <a:ext cx="211307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300" normalizeH="0" baseline="0" noProof="0" dirty="0">
                <a:ln>
                  <a:noFill/>
                </a:ln>
                <a:solidFill>
                  <a:srgbClr val="59B7A2"/>
                </a:solidFill>
                <a:effectLst/>
                <a:uLnTx/>
                <a:uFillTx/>
                <a:latin typeface="Verdana" panose="020B0604030504040204" pitchFamily="34" charset="0"/>
                <a:ea typeface="Verdana" panose="020B0604030504040204" pitchFamily="34" charset="0"/>
                <a:cs typeface="+mn-cs"/>
              </a:rPr>
              <a:t>E</a:t>
            </a:r>
            <a:r>
              <a:rPr kumimoji="0" lang="en-US" sz="2400" i="0" u="none" strike="noStrike" kern="1200" cap="none" spc="300" normalizeH="0" baseline="0" noProof="0" dirty="0">
                <a:ln>
                  <a:noFill/>
                </a:ln>
                <a:solidFill>
                  <a:srgbClr val="663300"/>
                </a:solidFill>
                <a:effectLst/>
                <a:uLnTx/>
                <a:uFillTx/>
                <a:latin typeface="Verdana" panose="020B0604030504040204" pitchFamily="34" charset="0"/>
                <a:ea typeface="Verdana" panose="020B0604030504040204" pitchFamily="34" charset="0"/>
                <a:cs typeface="+mn-cs"/>
              </a:rPr>
              <a:t>ducation</a:t>
            </a:r>
            <a:endParaRPr kumimoji="0" lang="en-CA" sz="2000" i="0" u="none" strike="noStrike" kern="1200" cap="none" spc="300" normalizeH="0" baseline="0" noProof="0" dirty="0">
              <a:ln>
                <a:noFill/>
              </a:ln>
              <a:solidFill>
                <a:srgbClr val="663300"/>
              </a:solidFill>
              <a:effectLst/>
              <a:uLnTx/>
              <a:uFillTx/>
              <a:latin typeface="Verdana" panose="020B0604030504040204" pitchFamily="34" charset="0"/>
              <a:ea typeface="Verdana" panose="020B0604030504040204" pitchFamily="34" charset="0"/>
              <a:cs typeface="+mn-cs"/>
            </a:endParaRPr>
          </a:p>
        </p:txBody>
      </p:sp>
      <p:sp>
        <p:nvSpPr>
          <p:cNvPr id="13" name="TextBox 12">
            <a:extLst>
              <a:ext uri="{FF2B5EF4-FFF2-40B4-BE49-F238E27FC236}">
                <a16:creationId xmlns:a16="http://schemas.microsoft.com/office/drawing/2014/main" id="{AB721090-EF39-A23B-2D6A-71123C9ECC1C}"/>
              </a:ext>
            </a:extLst>
          </p:cNvPr>
          <p:cNvSpPr txBox="1"/>
          <p:nvPr/>
        </p:nvSpPr>
        <p:spPr>
          <a:xfrm>
            <a:off x="4833961" y="1463987"/>
            <a:ext cx="4147480" cy="193899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RESP/Canada Learning Bond</a:t>
            </a:r>
            <a:endParaRPr kumimoji="0" lang="en-US" sz="12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Bursaries and Scholarships</a:t>
            </a:r>
            <a:endParaRPr kumimoji="0" lang="en-US" sz="12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Ozanam Fund</a:t>
            </a:r>
            <a:endParaRPr kumimoji="0" lang="en-US" sz="12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Refurbished Laptops through RcTech Outreach</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7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Connecting families to low cost internet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8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Tutoring and homework club referrals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CA" sz="1100" b="0" i="0" u="none" strike="noStrike" kern="1200" cap="none" spc="0" normalizeH="0" baseline="0" noProof="0" dirty="0">
              <a:ln>
                <a:noFill/>
              </a:ln>
              <a:solidFill>
                <a:srgbClr val="000000"/>
              </a:solidFill>
              <a:effectLst/>
              <a:uLnTx/>
              <a:uFillTx/>
              <a:latin typeface="Veranda"/>
              <a:ea typeface="+mn-ea"/>
              <a:cs typeface="+mn-cs"/>
            </a:endParaRPr>
          </a:p>
        </p:txBody>
      </p:sp>
      <p:sp>
        <p:nvSpPr>
          <p:cNvPr id="19" name="TextBox 18">
            <a:extLst>
              <a:ext uri="{FF2B5EF4-FFF2-40B4-BE49-F238E27FC236}">
                <a16:creationId xmlns:a16="http://schemas.microsoft.com/office/drawing/2014/main" id="{0FA63C0A-A844-CBDB-E7D2-3BAED3AD5F7E}"/>
              </a:ext>
            </a:extLst>
          </p:cNvPr>
          <p:cNvSpPr txBox="1"/>
          <p:nvPr/>
        </p:nvSpPr>
        <p:spPr>
          <a:xfrm>
            <a:off x="1296962" y="3512737"/>
            <a:ext cx="212269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spc="300" dirty="0">
                <a:solidFill>
                  <a:srgbClr val="59B7A2"/>
                </a:solidFill>
                <a:latin typeface="Verdana" panose="020B0604030504040204" pitchFamily="34" charset="0"/>
                <a:ea typeface="Verdana" panose="020B0604030504040204" pitchFamily="34" charset="0"/>
              </a:rPr>
              <a:t>W</a:t>
            </a:r>
            <a:r>
              <a:rPr kumimoji="0" lang="en-US" sz="2800" i="0" u="none" strike="noStrike" kern="1200" cap="none" spc="300" normalizeH="0" baseline="0" noProof="0" dirty="0">
                <a:ln>
                  <a:noFill/>
                </a:ln>
                <a:solidFill>
                  <a:srgbClr val="663300"/>
                </a:solidFill>
                <a:effectLst/>
                <a:uLnTx/>
                <a:uFillTx/>
                <a:latin typeface="Verdana" panose="020B0604030504040204" pitchFamily="34" charset="0"/>
                <a:ea typeface="Verdana" panose="020B0604030504040204" pitchFamily="34" charset="0"/>
                <a:cs typeface="+mn-cs"/>
              </a:rPr>
              <a:t>ellness</a:t>
            </a:r>
            <a:endParaRPr kumimoji="0" lang="en-CA" sz="2000" i="0" u="none" strike="noStrike" kern="1200" cap="none" spc="300" normalizeH="0" baseline="0" noProof="0" dirty="0">
              <a:ln>
                <a:noFill/>
              </a:ln>
              <a:solidFill>
                <a:srgbClr val="663300"/>
              </a:solidFill>
              <a:effectLst/>
              <a:uLnTx/>
              <a:uFillTx/>
              <a:latin typeface="Verdana" panose="020B0604030504040204" pitchFamily="34" charset="0"/>
              <a:ea typeface="Verdana" panose="020B0604030504040204" pitchFamily="34" charset="0"/>
              <a:cs typeface="+mn-cs"/>
            </a:endParaRPr>
          </a:p>
        </p:txBody>
      </p:sp>
      <p:sp>
        <p:nvSpPr>
          <p:cNvPr id="20" name="TextBox 19">
            <a:extLst>
              <a:ext uri="{FF2B5EF4-FFF2-40B4-BE49-F238E27FC236}">
                <a16:creationId xmlns:a16="http://schemas.microsoft.com/office/drawing/2014/main" id="{70986BC1-FE17-E9D4-EAE9-1EAC576E511E}"/>
              </a:ext>
            </a:extLst>
          </p:cNvPr>
          <p:cNvSpPr txBox="1"/>
          <p:nvPr/>
        </p:nvSpPr>
        <p:spPr>
          <a:xfrm>
            <a:off x="189438" y="4051250"/>
            <a:ext cx="4430764" cy="1692771"/>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Town of Oakville, Burlington, Milton recreation fee subsidies</a:t>
            </a:r>
            <a:endParaRPr kumimoji="0" lang="en-US" sz="12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8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OW and ODSP recreation fee supports</a:t>
            </a:r>
            <a:endParaRPr kumimoji="0" lang="en-US" sz="12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8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Canadian Tire Jumpstart</a:t>
            </a:r>
            <a:endParaRPr kumimoji="0" lang="en-US" sz="12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8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Day and overnight camps for children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8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Mattresses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CA" sz="1100" b="0" i="0" u="none" strike="noStrike" kern="1200" cap="none" spc="0" normalizeH="0" baseline="0" noProof="0" dirty="0">
              <a:ln>
                <a:noFill/>
              </a:ln>
              <a:solidFill>
                <a:srgbClr val="000000"/>
              </a:solidFill>
              <a:effectLst/>
              <a:uLnTx/>
              <a:uFillTx/>
              <a:latin typeface="Veranda"/>
              <a:ea typeface="+mn-ea"/>
              <a:cs typeface="+mn-cs"/>
            </a:endParaRPr>
          </a:p>
        </p:txBody>
      </p:sp>
      <p:sp>
        <p:nvSpPr>
          <p:cNvPr id="22" name="Rectangle: Rounded Corners 21">
            <a:extLst>
              <a:ext uri="{FF2B5EF4-FFF2-40B4-BE49-F238E27FC236}">
                <a16:creationId xmlns:a16="http://schemas.microsoft.com/office/drawing/2014/main" id="{8AE51563-B4F0-4430-E7EC-8441C090D4B9}"/>
              </a:ext>
            </a:extLst>
          </p:cNvPr>
          <p:cNvSpPr/>
          <p:nvPr/>
        </p:nvSpPr>
        <p:spPr>
          <a:xfrm>
            <a:off x="4694662" y="3485230"/>
            <a:ext cx="4337825" cy="2771875"/>
          </a:xfrm>
          <a:prstGeom prst="roundRect">
            <a:avLst/>
          </a:prstGeom>
          <a:solidFill>
            <a:srgbClr val="FFD9C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FFFF"/>
              </a:solidFill>
              <a:effectLst/>
              <a:uLnTx/>
              <a:uFillTx/>
              <a:latin typeface="Veranda"/>
              <a:ea typeface="+mn-ea"/>
              <a:cs typeface="+mn-cs"/>
            </a:endParaRPr>
          </a:p>
        </p:txBody>
      </p:sp>
      <p:sp>
        <p:nvSpPr>
          <p:cNvPr id="23" name="TextBox 22">
            <a:extLst>
              <a:ext uri="{FF2B5EF4-FFF2-40B4-BE49-F238E27FC236}">
                <a16:creationId xmlns:a16="http://schemas.microsoft.com/office/drawing/2014/main" id="{21D82D0F-1C74-7740-E1AA-666C10F37ACA}"/>
              </a:ext>
            </a:extLst>
          </p:cNvPr>
          <p:cNvSpPr txBox="1"/>
          <p:nvPr/>
        </p:nvSpPr>
        <p:spPr>
          <a:xfrm>
            <a:off x="4856240" y="4041104"/>
            <a:ext cx="4388758" cy="2462213"/>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Food support programs in the community</a:t>
            </a:r>
            <a:endParaRPr kumimoji="0" lang="en-US" sz="12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Ontario Electricity Support Program (OESP)</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5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Low Income Energy Assistance Program (LEAP)</a:t>
            </a:r>
            <a:endParaRPr kumimoji="0" lang="en-US" sz="12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0"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Guaranteed Income Supplement (GIS)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Registered Disability Savings Plan (RDSP)</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Centre for Skills Development &amp; Training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Halton Multicultural Council</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600" b="1" i="0" u="none" strike="noStrike" kern="1200" cap="none" spc="0" normalizeH="0" baseline="0" noProof="0" dirty="0">
              <a:ln>
                <a:noFill/>
              </a:ln>
              <a:solidFill>
                <a:srgbClr val="663300"/>
              </a:solidFill>
              <a:effectLst/>
              <a:uLnTx/>
              <a:uFillTx/>
              <a:latin typeface="Verand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1" i="0" u="none" strike="noStrike" kern="1200" cap="none" spc="0" normalizeH="0" baseline="0" noProof="0" dirty="0">
                <a:ln>
                  <a:noFill/>
                </a:ln>
                <a:solidFill>
                  <a:srgbClr val="663300"/>
                </a:solidFill>
                <a:effectLst/>
                <a:uLnTx/>
                <a:uFillTx/>
                <a:latin typeface="Veranda"/>
                <a:ea typeface="+mn-ea"/>
                <a:cs typeface="+mn-cs"/>
              </a:rPr>
              <a:t>CAP Debt Centres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CA" sz="1100" b="0" i="0" u="none" strike="noStrike" kern="1200" cap="none" spc="0" normalizeH="0" baseline="0" noProof="0" dirty="0">
              <a:ln>
                <a:noFill/>
              </a:ln>
              <a:solidFill>
                <a:srgbClr val="000000"/>
              </a:solidFill>
              <a:effectLst/>
              <a:uLnTx/>
              <a:uFillTx/>
              <a:latin typeface="Veranda"/>
              <a:ea typeface="+mn-ea"/>
              <a:cs typeface="+mn-cs"/>
            </a:endParaRPr>
          </a:p>
        </p:txBody>
      </p:sp>
      <p:sp>
        <p:nvSpPr>
          <p:cNvPr id="25" name="Title 5">
            <a:extLst>
              <a:ext uri="{FF2B5EF4-FFF2-40B4-BE49-F238E27FC236}">
                <a16:creationId xmlns:a16="http://schemas.microsoft.com/office/drawing/2014/main" id="{4CC4ACFE-8370-DBB4-92A2-C6F92CB4624B}"/>
              </a:ext>
            </a:extLst>
          </p:cNvPr>
          <p:cNvSpPr txBox="1">
            <a:spLocks/>
          </p:cNvSpPr>
          <p:nvPr/>
        </p:nvSpPr>
        <p:spPr>
          <a:xfrm>
            <a:off x="2490329" y="38331"/>
            <a:ext cx="4164471" cy="505177"/>
          </a:xfrm>
          <a:prstGeom prst="rect">
            <a:avLst/>
          </a:prstGeom>
        </p:spPr>
        <p:txBody>
          <a:bodyPr vert="horz" lIns="91440" tIns="45720" rIns="91440" bIns="45720" rtlCol="0" anchor="t" anchorCtr="0">
            <a:noAutofit/>
          </a:bodyPr>
          <a:lstStyle>
            <a:lvl1pPr algn="ctr" defTabSz="685800" rtl="0" eaLnBrk="1" latinLnBrk="0" hangingPunct="1">
              <a:spcBef>
                <a:spcPct val="0"/>
              </a:spcBef>
              <a:buNone/>
              <a:defRPr sz="2100" b="0" kern="1200">
                <a:solidFill>
                  <a:srgbClr val="0070C0"/>
                </a:solidFill>
                <a:effectLst/>
                <a:latin typeface="Calibri" pitchFamily="34" charset="0"/>
                <a:ea typeface="+mj-ea"/>
                <a:cs typeface="Calibri" pitchFamily="34" charset="0"/>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C07A40"/>
                </a:solidFill>
                <a:effectLst/>
                <a:uLnTx/>
                <a:uFillTx/>
                <a:latin typeface="Verdana" panose="020B0604030504040204" pitchFamily="34" charset="0"/>
                <a:ea typeface="Verdana" panose="020B0604030504040204" pitchFamily="34" charset="0"/>
                <a:cs typeface="Calibri" pitchFamily="34" charset="0"/>
              </a:rPr>
              <a:t>Informed Navigators</a:t>
            </a:r>
            <a:endParaRPr kumimoji="0" lang="en-US" sz="2000" b="0" i="0" u="none" strike="noStrike" kern="1200" cap="none" spc="0" normalizeH="0" baseline="0" noProof="0" dirty="0">
              <a:ln>
                <a:noFill/>
              </a:ln>
              <a:solidFill>
                <a:srgbClr val="C07A40"/>
              </a:solidFill>
              <a:effectLst/>
              <a:uLnTx/>
              <a:uFillTx/>
              <a:latin typeface="Verdana" panose="020B0604030504040204" pitchFamily="34" charset="0"/>
              <a:ea typeface="Verdana" panose="020B0604030504040204" pitchFamily="34" charset="0"/>
              <a:cs typeface="Calibri" pitchFamily="34" charset="0"/>
            </a:endParaRPr>
          </a:p>
        </p:txBody>
      </p:sp>
      <p:sp>
        <p:nvSpPr>
          <p:cNvPr id="26" name="TextBox 25">
            <a:extLst>
              <a:ext uri="{FF2B5EF4-FFF2-40B4-BE49-F238E27FC236}">
                <a16:creationId xmlns:a16="http://schemas.microsoft.com/office/drawing/2014/main" id="{20831055-F7AC-448A-E0BF-2C3719A580D6}"/>
              </a:ext>
            </a:extLst>
          </p:cNvPr>
          <p:cNvSpPr txBox="1"/>
          <p:nvPr/>
        </p:nvSpPr>
        <p:spPr>
          <a:xfrm>
            <a:off x="4863120" y="3575309"/>
            <a:ext cx="4073551"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300" normalizeH="0" baseline="0" noProof="0" dirty="0">
                <a:ln>
                  <a:noFill/>
                </a:ln>
                <a:solidFill>
                  <a:srgbClr val="59B7A2"/>
                </a:solidFill>
                <a:effectLst/>
                <a:uLnTx/>
                <a:uFillTx/>
                <a:latin typeface="Verdana" panose="020B0604030504040204" pitchFamily="34" charset="0"/>
                <a:ea typeface="Verdana" panose="020B0604030504040204" pitchFamily="34" charset="0"/>
                <a:cs typeface="+mn-cs"/>
              </a:rPr>
              <a:t>Financial Resilience</a:t>
            </a:r>
            <a:endParaRPr kumimoji="0" lang="en-CA" sz="2200" b="1" i="0" u="none" strike="noStrike" kern="1200" cap="none" spc="300" normalizeH="0" baseline="0" noProof="0" dirty="0">
              <a:ln>
                <a:noFill/>
              </a:ln>
              <a:solidFill>
                <a:srgbClr val="59B7A2"/>
              </a:solidFill>
              <a:effectLst/>
              <a:uLnTx/>
              <a:uFillTx/>
              <a:latin typeface="Verdana" panose="020B0604030504040204" pitchFamily="34" charset="0"/>
              <a:ea typeface="Verdana" panose="020B0604030504040204" pitchFamily="34" charset="0"/>
              <a:cs typeface="+mn-cs"/>
            </a:endParaRPr>
          </a:p>
        </p:txBody>
      </p:sp>
      <p:pic>
        <p:nvPicPr>
          <p:cNvPr id="3" name="Content Placeholder 3">
            <a:extLst>
              <a:ext uri="{FF2B5EF4-FFF2-40B4-BE49-F238E27FC236}">
                <a16:creationId xmlns:a16="http://schemas.microsoft.com/office/drawing/2014/main" id="{7902D79A-521E-D419-122D-ED4E894CE366}"/>
              </a:ext>
            </a:extLst>
          </p:cNvPr>
          <p:cNvPicPr>
            <a:picLocks noChangeAspect="1"/>
          </p:cNvPicPr>
          <p:nvPr/>
        </p:nvPicPr>
        <p:blipFill rotWithShape="1">
          <a:blip r:embed="rId6"/>
          <a:srcRect l="28520" r="64023" b="85686"/>
          <a:stretch/>
        </p:blipFill>
        <p:spPr>
          <a:xfrm>
            <a:off x="0" y="0"/>
            <a:ext cx="800936" cy="995680"/>
          </a:xfrm>
          <a:prstGeom prst="rect">
            <a:avLst/>
          </a:prstGeom>
          <a:ln w="31750">
            <a:noFill/>
          </a:ln>
        </p:spPr>
      </p:pic>
      <p:sp>
        <p:nvSpPr>
          <p:cNvPr id="9" name="Rectangle 8">
            <a:extLst>
              <a:ext uri="{FF2B5EF4-FFF2-40B4-BE49-F238E27FC236}">
                <a16:creationId xmlns:a16="http://schemas.microsoft.com/office/drawing/2014/main" id="{3AD93DC6-37C8-0B0F-0C3C-0471A668EFB5}"/>
              </a:ext>
            </a:extLst>
          </p:cNvPr>
          <p:cNvSpPr/>
          <p:nvPr/>
        </p:nvSpPr>
        <p:spPr>
          <a:xfrm>
            <a:off x="416560" y="528320"/>
            <a:ext cx="43688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pic>
        <p:nvPicPr>
          <p:cNvPr id="11" name="Picture 10">
            <a:extLst>
              <a:ext uri="{FF2B5EF4-FFF2-40B4-BE49-F238E27FC236}">
                <a16:creationId xmlns:a16="http://schemas.microsoft.com/office/drawing/2014/main" id="{DC40C196-D087-B742-14F7-8DD5196CF07A}"/>
              </a:ext>
            </a:extLst>
          </p:cNvPr>
          <p:cNvPicPr>
            <a:picLocks noChangeAspect="1"/>
          </p:cNvPicPr>
          <p:nvPr/>
        </p:nvPicPr>
        <p:blipFill rotWithShape="1">
          <a:blip r:embed="rId7"/>
          <a:srcRect l="65527" t="1536" r="1774" b="86259"/>
          <a:stretch/>
        </p:blipFill>
        <p:spPr>
          <a:xfrm>
            <a:off x="7473169" y="0"/>
            <a:ext cx="1696957" cy="940526"/>
          </a:xfrm>
          <a:prstGeom prst="rect">
            <a:avLst/>
          </a:prstGeom>
        </p:spPr>
      </p:pic>
      <p:sp>
        <p:nvSpPr>
          <p:cNvPr id="14" name="Rectangle 13">
            <a:extLst>
              <a:ext uri="{FF2B5EF4-FFF2-40B4-BE49-F238E27FC236}">
                <a16:creationId xmlns:a16="http://schemas.microsoft.com/office/drawing/2014/main" id="{8AF71EDC-1859-23C6-E142-24E2865FED18}"/>
              </a:ext>
            </a:extLst>
          </p:cNvPr>
          <p:cNvSpPr/>
          <p:nvPr/>
        </p:nvSpPr>
        <p:spPr>
          <a:xfrm>
            <a:off x="7219406" y="222068"/>
            <a:ext cx="1402080" cy="6400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
        <p:nvSpPr>
          <p:cNvPr id="12" name="TextBox 11">
            <a:extLst>
              <a:ext uri="{FF2B5EF4-FFF2-40B4-BE49-F238E27FC236}">
                <a16:creationId xmlns:a16="http://schemas.microsoft.com/office/drawing/2014/main" id="{B57DFC11-13E9-F203-1D94-B8EC397FE286}"/>
              </a:ext>
            </a:extLst>
          </p:cNvPr>
          <p:cNvSpPr txBox="1"/>
          <p:nvPr/>
        </p:nvSpPr>
        <p:spPr>
          <a:xfrm>
            <a:off x="731521" y="452949"/>
            <a:ext cx="765721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Referring and connecting the neighbours to programs, opportunities and resources,                    and walking alongside them to access:</a:t>
            </a:r>
            <a:endParaRPr kumimoji="0" lang="en-CA" sz="12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p:txBody>
      </p:sp>
      <p:sp>
        <p:nvSpPr>
          <p:cNvPr id="21" name="Rectangle 20">
            <a:extLst>
              <a:ext uri="{FF2B5EF4-FFF2-40B4-BE49-F238E27FC236}">
                <a16:creationId xmlns:a16="http://schemas.microsoft.com/office/drawing/2014/main" id="{8C0BAE85-1D88-17B0-4528-59B625593E27}"/>
              </a:ext>
            </a:extLst>
          </p:cNvPr>
          <p:cNvSpPr/>
          <p:nvPr/>
        </p:nvSpPr>
        <p:spPr>
          <a:xfrm>
            <a:off x="-1" y="6335486"/>
            <a:ext cx="9144001" cy="522514"/>
          </a:xfrm>
          <a:prstGeom prst="rect">
            <a:avLst/>
          </a:prstGeom>
          <a:solidFill>
            <a:srgbClr val="CB9161">
              <a:alpha val="5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
        <p:nvSpPr>
          <p:cNvPr id="6" name="Title 5">
            <a:extLst>
              <a:ext uri="{FF2B5EF4-FFF2-40B4-BE49-F238E27FC236}">
                <a16:creationId xmlns:a16="http://schemas.microsoft.com/office/drawing/2014/main" id="{3CCAFB44-120A-2D47-BE26-931D42B9CD11}"/>
              </a:ext>
            </a:extLst>
          </p:cNvPr>
          <p:cNvSpPr>
            <a:spLocks noGrp="1"/>
          </p:cNvSpPr>
          <p:nvPr>
            <p:ph type="title"/>
          </p:nvPr>
        </p:nvSpPr>
        <p:spPr>
          <a:xfrm>
            <a:off x="-329294" y="6361932"/>
            <a:ext cx="9473294" cy="1044388"/>
          </a:xfrm>
        </p:spPr>
        <p:txBody>
          <a:bodyPr/>
          <a:lstStyle/>
          <a:p>
            <a:r>
              <a:rPr lang="en-CA" sz="2200" b="1" dirty="0">
                <a:solidFill>
                  <a:srgbClr val="663300"/>
                </a:solidFill>
                <a:latin typeface="Verdana" panose="020B0604030504040204" pitchFamily="34" charset="0"/>
                <a:ea typeface="Verdana" panose="020B0604030504040204" pitchFamily="34" charset="0"/>
              </a:rPr>
              <a:t>Health, Education and Wellness (HEW) </a:t>
            </a:r>
            <a:endParaRPr lang="en-US" sz="2200" dirty="0">
              <a:solidFill>
                <a:srgbClr val="663300"/>
              </a:solidFill>
              <a:latin typeface="Verdana" panose="020B0604030504040204" pitchFamily="34" charset="0"/>
              <a:ea typeface="Verdana" panose="020B0604030504040204" pitchFamily="34" charset="0"/>
            </a:endParaRPr>
          </a:p>
        </p:txBody>
      </p:sp>
      <p:sp>
        <p:nvSpPr>
          <p:cNvPr id="24" name="Rectangle 23">
            <a:extLst>
              <a:ext uri="{FF2B5EF4-FFF2-40B4-BE49-F238E27FC236}">
                <a16:creationId xmlns:a16="http://schemas.microsoft.com/office/drawing/2014/main" id="{807E64CD-74EC-9DEC-40A4-D14A6310D3EB}"/>
              </a:ext>
            </a:extLst>
          </p:cNvPr>
          <p:cNvSpPr/>
          <p:nvPr/>
        </p:nvSpPr>
        <p:spPr>
          <a:xfrm>
            <a:off x="7419702" y="705394"/>
            <a:ext cx="1240971" cy="2481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076252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D32C92-0BA1-8C11-B5EF-2D43C076F3A7}"/>
              </a:ext>
            </a:extLst>
          </p:cNvPr>
          <p:cNvSpPr/>
          <p:nvPr/>
        </p:nvSpPr>
        <p:spPr>
          <a:xfrm>
            <a:off x="2000250" y="2"/>
            <a:ext cx="5143500" cy="5143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US" sz="1650" dirty="0">
                <a:solidFill>
                  <a:prstClr val="white"/>
                </a:solidFill>
                <a:latin typeface="Arial Black" panose="020B0A04020102020204" pitchFamily="34" charset="0"/>
              </a:rPr>
              <a:t>Informed Navigators</a:t>
            </a:r>
            <a:endParaRPr lang="en-CA" sz="1650" dirty="0">
              <a:solidFill>
                <a:prstClr val="white"/>
              </a:solidFill>
              <a:latin typeface="Arial Black" panose="020B0A04020102020204" pitchFamily="34" charset="0"/>
            </a:endParaRPr>
          </a:p>
        </p:txBody>
      </p:sp>
      <p:sp>
        <p:nvSpPr>
          <p:cNvPr id="7" name="TextBox 6">
            <a:extLst>
              <a:ext uri="{FF2B5EF4-FFF2-40B4-BE49-F238E27FC236}">
                <a16:creationId xmlns:a16="http://schemas.microsoft.com/office/drawing/2014/main" id="{55CFFAA3-6405-B73A-98AF-81617338B1C4}"/>
              </a:ext>
            </a:extLst>
          </p:cNvPr>
          <p:cNvSpPr txBox="1"/>
          <p:nvPr/>
        </p:nvSpPr>
        <p:spPr>
          <a:xfrm>
            <a:off x="2954809" y="148282"/>
            <a:ext cx="261610" cy="369332"/>
          </a:xfrm>
          <a:prstGeom prst="rect">
            <a:avLst/>
          </a:prstGeom>
          <a:noFill/>
        </p:spPr>
        <p:txBody>
          <a:bodyPr wrap="none" rtlCol="0">
            <a:spAutoFit/>
          </a:bodyPr>
          <a:lstStyle/>
          <a:p>
            <a:pPr defTabSz="342900">
              <a:defRPr/>
            </a:pPr>
            <a:r>
              <a:rPr lang="en-US" dirty="0">
                <a:solidFill>
                  <a:prstClr val="white"/>
                </a:solidFill>
                <a:latin typeface="Arial Black" panose="020B0A04020102020204" pitchFamily="34" charset="0"/>
              </a:rPr>
              <a:t> </a:t>
            </a:r>
            <a:endParaRPr lang="en-CA" dirty="0">
              <a:solidFill>
                <a:prstClr val="white"/>
              </a:solidFill>
              <a:latin typeface="Arial Black" panose="020B0A04020102020204" pitchFamily="34" charset="0"/>
            </a:endParaRPr>
          </a:p>
        </p:txBody>
      </p:sp>
      <p:sp>
        <p:nvSpPr>
          <p:cNvPr id="22" name="Slide Number Placeholder 21">
            <a:extLst>
              <a:ext uri="{FF2B5EF4-FFF2-40B4-BE49-F238E27FC236}">
                <a16:creationId xmlns:a16="http://schemas.microsoft.com/office/drawing/2014/main" id="{A2D79325-DEBC-6492-B13E-E33860700424}"/>
              </a:ext>
            </a:extLst>
          </p:cNvPr>
          <p:cNvSpPr>
            <a:spLocks noGrp="1"/>
          </p:cNvSpPr>
          <p:nvPr>
            <p:ph type="sldNum" sz="quarter" idx="12"/>
          </p:nvPr>
        </p:nvSpPr>
        <p:spPr>
          <a:xfrm>
            <a:off x="5930856" y="6492876"/>
            <a:ext cx="1157288" cy="365125"/>
          </a:xfrm>
        </p:spPr>
        <p:txBody>
          <a:bodyPr/>
          <a:lstStyle/>
          <a:p>
            <a:pPr defTabSz="342900">
              <a:defRPr/>
            </a:pPr>
            <a:fld id="{CFD69CB2-3EB7-4956-8765-833EB3CAB6C8}" type="slidenum">
              <a:rPr lang="en-CA">
                <a:solidFill>
                  <a:prstClr val="white"/>
                </a:solidFill>
                <a:latin typeface="Calibri" panose="020F0502020204030204"/>
              </a:rPr>
              <a:pPr defTabSz="342900">
                <a:defRPr/>
              </a:pPr>
              <a:t>13</a:t>
            </a:fld>
            <a:endParaRPr lang="en-CA" dirty="0">
              <a:solidFill>
                <a:prstClr val="white"/>
              </a:solidFill>
              <a:latin typeface="Calibri" panose="020F0502020204030204"/>
            </a:endParaRPr>
          </a:p>
        </p:txBody>
      </p:sp>
      <p:sp>
        <p:nvSpPr>
          <p:cNvPr id="17" name="TextBox 16">
            <a:extLst>
              <a:ext uri="{FF2B5EF4-FFF2-40B4-BE49-F238E27FC236}">
                <a16:creationId xmlns:a16="http://schemas.microsoft.com/office/drawing/2014/main" id="{54F3D794-8F4B-CB38-4894-F6DF8095BC68}"/>
              </a:ext>
            </a:extLst>
          </p:cNvPr>
          <p:cNvSpPr txBox="1"/>
          <p:nvPr/>
        </p:nvSpPr>
        <p:spPr>
          <a:xfrm>
            <a:off x="2000250" y="542038"/>
            <a:ext cx="5143500" cy="323165"/>
          </a:xfrm>
          <a:prstGeom prst="rect">
            <a:avLst/>
          </a:prstGeom>
          <a:noFill/>
        </p:spPr>
        <p:txBody>
          <a:bodyPr wrap="square" rtlCol="0">
            <a:spAutoFit/>
          </a:bodyPr>
          <a:lstStyle/>
          <a:p>
            <a:pPr defTabSz="342900">
              <a:defRPr/>
            </a:pP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each Social Justice Meeting, the resources will be reviewed and recapped to make the information concise and easy to share with members and neighbours. </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7EE5E54D-A6AA-0C91-5D93-A2590E4878DE}"/>
              </a:ext>
            </a:extLst>
          </p:cNvPr>
          <p:cNvSpPr txBox="1"/>
          <p:nvPr/>
        </p:nvSpPr>
        <p:spPr>
          <a:xfrm>
            <a:off x="2076465" y="1225517"/>
            <a:ext cx="4956076" cy="1431161"/>
          </a:xfrm>
          <a:prstGeom prst="rect">
            <a:avLst/>
          </a:prstGeom>
          <a:noFill/>
        </p:spPr>
        <p:txBody>
          <a:bodyPr wrap="square" rtlCol="0">
            <a:spAutoFit/>
          </a:bodyPr>
          <a:lstStyle/>
          <a:p>
            <a:pPr marL="171450" indent="-171450" algn="just" defTabSz="342900">
              <a:buFontTx/>
              <a:buAutoNum type="arabicParenR"/>
              <a:defRPr/>
            </a:pPr>
            <a:r>
              <a:rPr lang="en-US" sz="750" b="1" dirty="0">
                <a:solidFill>
                  <a:srgbClr val="4472C4"/>
                </a:solidFill>
                <a:latin typeface="Calibri" panose="020F0502020204030204"/>
              </a:rPr>
              <a:t>Member Meetings:</a:t>
            </a:r>
          </a:p>
          <a:p>
            <a:pPr marL="128588" indent="-128588" algn="just" defTabSz="342900">
              <a:buFont typeface="Arial" panose="020B0604020202020204" pitchFamily="34" charset="0"/>
              <a:buChar char="•"/>
              <a:defRPr/>
            </a:pPr>
            <a:endParaRPr lang="en-US" sz="375" b="1"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The first step is to familiarize your members with the information by sharing the featured resource at your conference meeting.</a:t>
            </a:r>
          </a:p>
          <a:p>
            <a:pPr marL="128588" indent="-128588" algn="just" defTabSz="342900">
              <a:buFont typeface="Arial" panose="020B0604020202020204" pitchFamily="34" charset="0"/>
              <a:buChar char="•"/>
              <a:defRPr/>
            </a:pPr>
            <a:endParaRPr lang="en-US" sz="375"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Discuss the triggers that make that resource important at that time of year and the consequences if your neighbours are not aware of the resource – e.g. paying for formula when they can get it free at the foodbank, formula is expensive (explain how much it costs relative to the grocery assistance you give them).  </a:t>
            </a:r>
          </a:p>
          <a:p>
            <a:pPr algn="just" defTabSz="342900">
              <a:defRPr/>
            </a:pPr>
            <a:endParaRPr lang="en-US" sz="450" dirty="0">
              <a:solidFill>
                <a:prstClr val="black"/>
              </a:solidFill>
              <a:latin typeface="Calibri" panose="020F0502020204030204"/>
            </a:endParaRPr>
          </a:p>
          <a:p>
            <a:pPr algn="just" defTabSz="342900">
              <a:defRPr/>
            </a:pPr>
            <a:r>
              <a:rPr lang="en-US" sz="750" b="1" dirty="0">
                <a:solidFill>
                  <a:srgbClr val="4472C4"/>
                </a:solidFill>
                <a:latin typeface="Calibri" panose="020F0502020204030204"/>
              </a:rPr>
              <a:t>2)   Success Stories:</a:t>
            </a:r>
            <a:endParaRPr lang="en-US" sz="750" dirty="0">
              <a:solidFill>
                <a:srgbClr val="4472C4"/>
              </a:solidFill>
              <a:latin typeface="Calibri" panose="020F0502020204030204"/>
            </a:endParaRPr>
          </a:p>
          <a:p>
            <a:pPr algn="just" defTabSz="342900">
              <a:defRPr/>
            </a:pPr>
            <a:endParaRPr lang="en-US" sz="375" dirty="0">
              <a:solidFill>
                <a:prstClr val="white"/>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Share a success story when a neighbour utilized that resource. </a:t>
            </a:r>
          </a:p>
          <a:p>
            <a:pPr marL="128588" indent="-128588" algn="just" defTabSz="342900">
              <a:buFont typeface="Arial" panose="020B0604020202020204" pitchFamily="34" charset="0"/>
              <a:buChar char="•"/>
              <a:defRPr/>
            </a:pPr>
            <a:endParaRPr lang="en-US" sz="375"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Add the resource sheet to your meeting minutes along with the direct link to the website where it is posted.</a:t>
            </a:r>
            <a:endParaRPr lang="en-US" sz="375" dirty="0">
              <a:solidFill>
                <a:prstClr val="black"/>
              </a:solidFill>
              <a:latin typeface="Calibri" panose="020F0502020204030204"/>
            </a:endParaRPr>
          </a:p>
        </p:txBody>
      </p:sp>
      <p:pic>
        <p:nvPicPr>
          <p:cNvPr id="13" name="Picture 12">
            <a:extLst>
              <a:ext uri="{FF2B5EF4-FFF2-40B4-BE49-F238E27FC236}">
                <a16:creationId xmlns:a16="http://schemas.microsoft.com/office/drawing/2014/main" id="{7A6A85F1-91ED-CDD3-0857-30491F7D6E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4080" y="56415"/>
            <a:ext cx="351000" cy="398864"/>
          </a:xfrm>
          <a:prstGeom prst="rect">
            <a:avLst/>
          </a:prstGeom>
        </p:spPr>
      </p:pic>
      <p:sp>
        <p:nvSpPr>
          <p:cNvPr id="23" name="TextBox 22">
            <a:extLst>
              <a:ext uri="{FF2B5EF4-FFF2-40B4-BE49-F238E27FC236}">
                <a16:creationId xmlns:a16="http://schemas.microsoft.com/office/drawing/2014/main" id="{93AE4DCD-AAC1-48B4-1143-3F451E27308F}"/>
              </a:ext>
            </a:extLst>
          </p:cNvPr>
          <p:cNvSpPr txBox="1"/>
          <p:nvPr/>
        </p:nvSpPr>
        <p:spPr>
          <a:xfrm>
            <a:off x="2049049" y="3026543"/>
            <a:ext cx="5039097" cy="3497111"/>
          </a:xfrm>
          <a:prstGeom prst="rect">
            <a:avLst/>
          </a:prstGeom>
          <a:noFill/>
        </p:spPr>
        <p:txBody>
          <a:bodyPr wrap="square">
            <a:spAutoFit/>
          </a:bodyPr>
          <a:lstStyle/>
          <a:p>
            <a:pPr algn="just" defTabSz="342900">
              <a:defRPr/>
            </a:pPr>
            <a:r>
              <a:rPr lang="en-CA" sz="750" b="1" kern="0" dirty="0">
                <a:solidFill>
                  <a:srgbClr val="4472C4"/>
                </a:solidFill>
                <a:latin typeface="Calibri" panose="020F0502020204030204" pitchFamily="34" charset="0"/>
                <a:ea typeface="Times New Roman" panose="02020603050405020304" pitchFamily="18" charset="0"/>
                <a:cs typeface="Calibri" panose="020F0502020204030204" pitchFamily="34" charset="0"/>
              </a:rPr>
              <a:t>1)  Home Visits: </a:t>
            </a:r>
            <a:endParaRPr lang="en-CA" sz="750" kern="0" dirty="0">
              <a:solidFill>
                <a:srgbClr val="4472C4"/>
              </a:solidFill>
              <a:latin typeface="Calibri" panose="020F0502020204030204" pitchFamily="34" charset="0"/>
              <a:ea typeface="Times New Roman" panose="02020603050405020304" pitchFamily="18" charset="0"/>
              <a:cs typeface="Calibri" panose="020F0502020204030204" pitchFamily="34" charset="0"/>
            </a:endParaRPr>
          </a:p>
          <a:p>
            <a:pPr algn="just" defTabSz="342900">
              <a:defRPr/>
            </a:pPr>
            <a:endParaRPr lang="en-CA" sz="375"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Resource Sheet –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Bring the along the Resource Sheet with you on a home visit and start a conversation with the neighbour about this new resource you just learned about. </a:t>
            </a:r>
          </a:p>
          <a:p>
            <a:pPr marL="128588" indent="-128588" algn="just" defTabSz="342900">
              <a:buFont typeface="Arial" panose="020B0604020202020204" pitchFamily="34" charset="0"/>
              <a:buChar char="•"/>
              <a:defRPr/>
            </a:pPr>
            <a:endParaRPr lang="en-CA" sz="375"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Highlight New Information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“Did you know the food bank is now offering frozen halal chicken?”  Pick a fact that will resonate with that particular neighbour – “Did you know you can get formula for free?” </a:t>
            </a:r>
          </a:p>
          <a:p>
            <a:pPr algn="just" defTabSz="342900">
              <a:defRPr/>
            </a:pPr>
            <a:r>
              <a:rPr lang="en-CA" sz="525"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CA" sz="30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342900">
              <a:defRPr/>
            </a:pPr>
            <a:r>
              <a:rPr lang="en-CA" sz="750" b="1" kern="0" dirty="0">
                <a:solidFill>
                  <a:srgbClr val="4472C4"/>
                </a:solidFill>
                <a:latin typeface="Calibri" panose="020F0502020204030204" pitchFamily="34" charset="0"/>
                <a:ea typeface="Times New Roman" panose="02020603050405020304" pitchFamily="18" charset="0"/>
                <a:cs typeface="Calibri" panose="020F0502020204030204" pitchFamily="34" charset="0"/>
              </a:rPr>
              <a:t>2)  Events:</a:t>
            </a:r>
          </a:p>
          <a:p>
            <a:pPr algn="just" defTabSz="342900">
              <a:defRPr/>
            </a:pPr>
            <a:endParaRPr lang="en-CA" sz="450"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Info Table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If you are hosting an event, have an information table with members nearby to talk up the resources. </a:t>
            </a:r>
          </a:p>
          <a:p>
            <a:pPr marL="128588" indent="-128588" algn="just" defTabSz="342900">
              <a:buFont typeface="Arial" panose="020B0604020202020204" pitchFamily="34" charset="0"/>
              <a:buChar char="•"/>
              <a:defRPr/>
            </a:pPr>
            <a:endParaRPr lang="en-CA" sz="375"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Listen to Learn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Be positive and listen to what the neighbour says; often they know of new community resources.  Listen for barriers to access and think of ways the team can help to remove them.  </a:t>
            </a:r>
          </a:p>
          <a:p>
            <a:pPr marL="128588" indent="-128588" algn="just" defTabSz="342900">
              <a:buFont typeface="Arial" panose="020B0604020202020204" pitchFamily="34" charset="0"/>
              <a:buChar char="•"/>
              <a:defRPr/>
            </a:pPr>
            <a:endParaRPr lang="en-CA" sz="375"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Conversation Starters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Have items on hand to start a conversation e.g. set up a dental table with toothbrushes, toothpaste and dental floss to set the stage for a dental conversation. </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342900">
              <a:defRPr/>
            </a:pPr>
            <a:r>
              <a:rPr lang="en-CA" sz="4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CA" sz="4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342900">
              <a:defRPr/>
            </a:pPr>
            <a:r>
              <a:rPr lang="en-CA" sz="750" b="1" kern="0" dirty="0">
                <a:solidFill>
                  <a:srgbClr val="4472C4"/>
                </a:solidFill>
                <a:latin typeface="Calibri" panose="020F0502020204030204" pitchFamily="34" charset="0"/>
                <a:ea typeface="Times New Roman" panose="02020603050405020304" pitchFamily="18" charset="0"/>
                <a:cs typeface="Calibri" panose="020F0502020204030204" pitchFamily="34" charset="0"/>
              </a:rPr>
              <a:t>3)  Food/Program Deliveries:</a:t>
            </a:r>
          </a:p>
          <a:p>
            <a:pPr marL="128588" indent="-128588" algn="just" defTabSz="342900">
              <a:buFont typeface="Arial" panose="020B0604020202020204" pitchFamily="34" charset="0"/>
              <a:buChar char="•"/>
              <a:defRPr/>
            </a:pPr>
            <a:endParaRPr lang="en-CA" sz="375"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Drop-0ffs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When dropping off a food card or making a food delivery, bring along a resource page that is relevant to the neighbour.  </a:t>
            </a:r>
          </a:p>
          <a:p>
            <a:pPr marL="128588" indent="-128588" algn="just" defTabSz="342900">
              <a:buFont typeface="Arial" panose="020B0604020202020204" pitchFamily="34" charset="0"/>
              <a:buChar char="•"/>
              <a:defRPr/>
            </a:pPr>
            <a:endParaRPr lang="en-CA" sz="375"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Help Overcome Barriers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Engage in a conversation, explaining the opportunity and the steps to access.   Ask for permission in following up with them in a month’s time to see if they encountered any barriers to access.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342900">
              <a:defRPr/>
            </a:pPr>
            <a:r>
              <a:rPr lang="en-CA" sz="4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CA" sz="4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342900">
              <a:defRPr/>
            </a:pPr>
            <a:r>
              <a:rPr lang="en-CA" sz="750" b="1" kern="0" dirty="0">
                <a:solidFill>
                  <a:srgbClr val="4472C4"/>
                </a:solidFill>
                <a:latin typeface="Calibri" panose="020F0502020204030204" pitchFamily="34" charset="0"/>
                <a:ea typeface="Times New Roman" panose="02020603050405020304" pitchFamily="18" charset="0"/>
                <a:cs typeface="Calibri" panose="020F0502020204030204" pitchFamily="34" charset="0"/>
              </a:rPr>
              <a:t>4)  Targeted Emails/Ca</a:t>
            </a:r>
            <a:r>
              <a:rPr lang="en-CA" sz="750" kern="0" dirty="0">
                <a:solidFill>
                  <a:srgbClr val="4472C4"/>
                </a:solidFill>
                <a:latin typeface="Calibri" panose="020F0502020204030204" pitchFamily="34" charset="0"/>
                <a:ea typeface="Times New Roman" panose="02020603050405020304" pitchFamily="18" charset="0"/>
                <a:cs typeface="Calibri" panose="020F0502020204030204" pitchFamily="34" charset="0"/>
              </a:rPr>
              <a:t>l</a:t>
            </a:r>
            <a:r>
              <a:rPr lang="en-CA" sz="750" b="1" kern="0" dirty="0">
                <a:solidFill>
                  <a:srgbClr val="4472C4"/>
                </a:solidFill>
                <a:latin typeface="Calibri" panose="020F0502020204030204" pitchFamily="34" charset="0"/>
                <a:ea typeface="Times New Roman" panose="02020603050405020304" pitchFamily="18" charset="0"/>
                <a:cs typeface="Calibri" panose="020F0502020204030204" pitchFamily="34" charset="0"/>
              </a:rPr>
              <a:t>ls:</a:t>
            </a:r>
          </a:p>
          <a:p>
            <a:pPr algn="just" defTabSz="342900">
              <a:defRPr/>
            </a:pPr>
            <a:endParaRPr lang="en-CA" sz="37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Wellness Calls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If your team does wellness calls, create a script to help members effectively discuss a particular resource with the neighbours.  Send an email blast when it is an easy resource to understand and access – e.g. list of local food resources with locations and times.  </a:t>
            </a:r>
          </a:p>
          <a:p>
            <a:pPr marL="128588" indent="-128588" algn="just" defTabSz="342900">
              <a:buFont typeface="Arial" panose="020B0604020202020204" pitchFamily="34" charset="0"/>
              <a:buChar char="•"/>
              <a:defRPr/>
            </a:pPr>
            <a:endParaRPr lang="en-CA" sz="375"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28588" indent="-128588" algn="just" defTabSz="342900">
              <a:buFont typeface="Arial" panose="020B0604020202020204" pitchFamily="34" charset="0"/>
              <a:buChar char="•"/>
              <a:defRPr/>
            </a:pPr>
            <a:r>
              <a:rPr lang="en-CA" sz="75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New Neighbour Welcome </a:t>
            </a:r>
            <a:r>
              <a:rPr lang="en-CA" sz="75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After completing a new neighbour welcome visit, send a follow-up email outlining the resources that were shared in the visit, with a brief description of the resource, a link to the organization’s website and contact information.</a:t>
            </a:r>
            <a:r>
              <a:rPr lang="en-CA" sz="750" kern="0" dirty="0">
                <a:solidFill>
                  <a:srgbClr val="0000FF"/>
                </a:solidFill>
                <a:latin typeface="Calibri" panose="020F0502020204030204" pitchFamily="34" charset="0"/>
                <a:ea typeface="Times New Roman" panose="02020603050405020304" pitchFamily="18" charset="0"/>
                <a:cs typeface="Calibri" panose="020F0502020204030204" pitchFamily="34" charset="0"/>
              </a:rPr>
              <a:t> </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20B2EAE5-7AC3-727D-F90D-8340639F78B3}"/>
              </a:ext>
            </a:extLst>
          </p:cNvPr>
          <p:cNvSpPr/>
          <p:nvPr/>
        </p:nvSpPr>
        <p:spPr>
          <a:xfrm>
            <a:off x="2000250" y="871149"/>
            <a:ext cx="5143500" cy="2832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CA" sz="1350" dirty="0">
              <a:solidFill>
                <a:prstClr val="white"/>
              </a:solidFill>
              <a:latin typeface="Calibri" panose="020F0502020204030204"/>
            </a:endParaRPr>
          </a:p>
        </p:txBody>
      </p:sp>
      <p:sp>
        <p:nvSpPr>
          <p:cNvPr id="5" name="TextBox 4">
            <a:extLst>
              <a:ext uri="{FF2B5EF4-FFF2-40B4-BE49-F238E27FC236}">
                <a16:creationId xmlns:a16="http://schemas.microsoft.com/office/drawing/2014/main" id="{A631EE69-22E6-9856-3F18-ECB0AC334AA9}"/>
              </a:ext>
            </a:extLst>
          </p:cNvPr>
          <p:cNvSpPr txBox="1"/>
          <p:nvPr/>
        </p:nvSpPr>
        <p:spPr>
          <a:xfrm>
            <a:off x="3401911" y="898508"/>
            <a:ext cx="2260555" cy="253916"/>
          </a:xfrm>
          <a:prstGeom prst="rect">
            <a:avLst/>
          </a:prstGeom>
          <a:noFill/>
        </p:spPr>
        <p:txBody>
          <a:bodyPr wrap="none" rtlCol="0">
            <a:spAutoFit/>
          </a:bodyPr>
          <a:lstStyle/>
          <a:p>
            <a:pPr defTabSz="342900">
              <a:defRPr/>
            </a:pPr>
            <a:r>
              <a:rPr lang="en-US" sz="1050" dirty="0">
                <a:solidFill>
                  <a:prstClr val="white"/>
                </a:solidFill>
                <a:latin typeface="Arial Black" panose="020B0A04020102020204" pitchFamily="34" charset="0"/>
              </a:rPr>
              <a:t>How to Share with Members</a:t>
            </a:r>
            <a:endParaRPr lang="en-CA" sz="1050" dirty="0">
              <a:solidFill>
                <a:prstClr val="white"/>
              </a:solidFill>
              <a:latin typeface="Arial Black" panose="020B0A04020102020204" pitchFamily="34" charset="0"/>
            </a:endParaRPr>
          </a:p>
        </p:txBody>
      </p:sp>
      <p:sp>
        <p:nvSpPr>
          <p:cNvPr id="11" name="Rectangle 10">
            <a:extLst>
              <a:ext uri="{FF2B5EF4-FFF2-40B4-BE49-F238E27FC236}">
                <a16:creationId xmlns:a16="http://schemas.microsoft.com/office/drawing/2014/main" id="{9B75B154-C77E-E010-2CF4-3AAF9EFDE14B}"/>
              </a:ext>
            </a:extLst>
          </p:cNvPr>
          <p:cNvSpPr/>
          <p:nvPr/>
        </p:nvSpPr>
        <p:spPr>
          <a:xfrm>
            <a:off x="2010548" y="2707947"/>
            <a:ext cx="5143500" cy="28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CA" sz="1350" dirty="0">
              <a:solidFill>
                <a:prstClr val="white"/>
              </a:solidFill>
              <a:latin typeface="Calibri" panose="020F0502020204030204"/>
            </a:endParaRPr>
          </a:p>
        </p:txBody>
      </p:sp>
      <p:sp>
        <p:nvSpPr>
          <p:cNvPr id="9" name="TextBox 8">
            <a:extLst>
              <a:ext uri="{FF2B5EF4-FFF2-40B4-BE49-F238E27FC236}">
                <a16:creationId xmlns:a16="http://schemas.microsoft.com/office/drawing/2014/main" id="{CC898468-A58D-F0FC-E67F-A3146AED3936}"/>
              </a:ext>
            </a:extLst>
          </p:cNvPr>
          <p:cNvSpPr txBox="1"/>
          <p:nvPr/>
        </p:nvSpPr>
        <p:spPr>
          <a:xfrm>
            <a:off x="3307302" y="2739862"/>
            <a:ext cx="2425664" cy="253916"/>
          </a:xfrm>
          <a:prstGeom prst="rect">
            <a:avLst/>
          </a:prstGeom>
          <a:noFill/>
        </p:spPr>
        <p:txBody>
          <a:bodyPr wrap="none" rtlCol="0">
            <a:spAutoFit/>
          </a:bodyPr>
          <a:lstStyle/>
          <a:p>
            <a:pPr defTabSz="342900">
              <a:defRPr/>
            </a:pPr>
            <a:r>
              <a:rPr lang="en-US" sz="1050" dirty="0">
                <a:solidFill>
                  <a:prstClr val="white"/>
                </a:solidFill>
                <a:latin typeface="Arial Black" panose="020B0A04020102020204" pitchFamily="34" charset="0"/>
              </a:rPr>
              <a:t>How to Share with Neighbours</a:t>
            </a:r>
            <a:endParaRPr lang="en-CA" sz="1050" dirty="0">
              <a:solidFill>
                <a:prstClr val="white"/>
              </a:solidFill>
              <a:latin typeface="Arial Black" panose="020B0A04020102020204" pitchFamily="34" charset="0"/>
            </a:endParaRPr>
          </a:p>
        </p:txBody>
      </p:sp>
    </p:spTree>
    <p:extLst>
      <p:ext uri="{BB962C8B-B14F-4D97-AF65-F5344CB8AC3E}">
        <p14:creationId xmlns:p14="http://schemas.microsoft.com/office/powerpoint/2010/main" val="1607858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17B251-8916-8E5E-5FD6-52573AD499CF}"/>
              </a:ext>
            </a:extLst>
          </p:cNvPr>
          <p:cNvSpPr/>
          <p:nvPr/>
        </p:nvSpPr>
        <p:spPr>
          <a:xfrm>
            <a:off x="2000250" y="2"/>
            <a:ext cx="5143500" cy="667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defRPr/>
            </a:pPr>
            <a:r>
              <a:rPr lang="en-US" sz="1350" dirty="0">
                <a:solidFill>
                  <a:prstClr val="white"/>
                </a:solidFill>
                <a:latin typeface="Arial Black" panose="020B0A04020102020204" pitchFamily="34" charset="0"/>
              </a:rPr>
              <a:t>   </a:t>
            </a:r>
            <a:r>
              <a:rPr lang="en-US" sz="1650" dirty="0">
                <a:solidFill>
                  <a:prstClr val="white"/>
                </a:solidFill>
                <a:latin typeface="Arial Black" panose="020B0A04020102020204" pitchFamily="34" charset="0"/>
              </a:rPr>
              <a:t>How Conference Presidents Can Help</a:t>
            </a:r>
            <a:endParaRPr lang="en-CA" sz="1650" dirty="0">
              <a:solidFill>
                <a:prstClr val="white"/>
              </a:solidFill>
              <a:latin typeface="Arial Black" panose="020B0A04020102020204" pitchFamily="34" charset="0"/>
            </a:endParaRPr>
          </a:p>
        </p:txBody>
      </p:sp>
      <p:sp>
        <p:nvSpPr>
          <p:cNvPr id="14" name="Slide Number Placeholder 13">
            <a:extLst>
              <a:ext uri="{FF2B5EF4-FFF2-40B4-BE49-F238E27FC236}">
                <a16:creationId xmlns:a16="http://schemas.microsoft.com/office/drawing/2014/main" id="{624AC8B6-F8DF-3282-0EE9-B202D8AA49F9}"/>
              </a:ext>
            </a:extLst>
          </p:cNvPr>
          <p:cNvSpPr>
            <a:spLocks noGrp="1"/>
          </p:cNvSpPr>
          <p:nvPr>
            <p:ph type="sldNum" sz="quarter" idx="12"/>
          </p:nvPr>
        </p:nvSpPr>
        <p:spPr>
          <a:xfrm>
            <a:off x="5939730" y="6527805"/>
            <a:ext cx="1157288" cy="365125"/>
          </a:xfrm>
        </p:spPr>
        <p:txBody>
          <a:bodyPr/>
          <a:lstStyle/>
          <a:p>
            <a:pPr defTabSz="342900">
              <a:defRPr/>
            </a:pPr>
            <a:fld id="{CFD69CB2-3EB7-4956-8765-833EB3CAB6C8}" type="slidenum">
              <a:rPr lang="en-CA">
                <a:solidFill>
                  <a:prstClr val="white"/>
                </a:solidFill>
                <a:latin typeface="Calibri" panose="020F0502020204030204"/>
              </a:rPr>
              <a:pPr defTabSz="342900">
                <a:defRPr/>
              </a:pPr>
              <a:t>14</a:t>
            </a:fld>
            <a:endParaRPr lang="en-CA" dirty="0">
              <a:solidFill>
                <a:prstClr val="white"/>
              </a:solidFill>
              <a:latin typeface="Calibri" panose="020F0502020204030204"/>
            </a:endParaRPr>
          </a:p>
        </p:txBody>
      </p:sp>
      <p:sp>
        <p:nvSpPr>
          <p:cNvPr id="12" name="TextBox 11">
            <a:extLst>
              <a:ext uri="{FF2B5EF4-FFF2-40B4-BE49-F238E27FC236}">
                <a16:creationId xmlns:a16="http://schemas.microsoft.com/office/drawing/2014/main" id="{087F9008-2115-AD24-BDA1-2C6B514860FA}"/>
              </a:ext>
            </a:extLst>
          </p:cNvPr>
          <p:cNvSpPr txBox="1"/>
          <p:nvPr/>
        </p:nvSpPr>
        <p:spPr>
          <a:xfrm>
            <a:off x="3416705" y="6577144"/>
            <a:ext cx="2590800" cy="300082"/>
          </a:xfrm>
          <a:prstGeom prst="rect">
            <a:avLst/>
          </a:prstGeom>
          <a:noFill/>
        </p:spPr>
        <p:txBody>
          <a:bodyPr wrap="square">
            <a:spAutoFit/>
          </a:bodyPr>
          <a:lstStyle/>
          <a:p>
            <a:pPr algn="ctr" defTabSz="342900">
              <a:defRPr/>
            </a:pPr>
            <a:endParaRPr lang="en-CA" sz="1350" dirty="0">
              <a:solidFill>
                <a:prstClr val="white"/>
              </a:solidFill>
              <a:latin typeface="Calibri" panose="020F0502020204030204"/>
            </a:endParaRPr>
          </a:p>
        </p:txBody>
      </p:sp>
      <p:sp>
        <p:nvSpPr>
          <p:cNvPr id="2" name="Rectangle 1">
            <a:extLst>
              <a:ext uri="{FF2B5EF4-FFF2-40B4-BE49-F238E27FC236}">
                <a16:creationId xmlns:a16="http://schemas.microsoft.com/office/drawing/2014/main" id="{0949F78C-0D32-FB21-45D3-CE4F485FF5C8}"/>
              </a:ext>
            </a:extLst>
          </p:cNvPr>
          <p:cNvSpPr/>
          <p:nvPr/>
        </p:nvSpPr>
        <p:spPr>
          <a:xfrm>
            <a:off x="2102610" y="775154"/>
            <a:ext cx="4933666" cy="1791067"/>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10" name="TextBox 9">
            <a:extLst>
              <a:ext uri="{FF2B5EF4-FFF2-40B4-BE49-F238E27FC236}">
                <a16:creationId xmlns:a16="http://schemas.microsoft.com/office/drawing/2014/main" id="{0806AEA9-1F3E-7210-DD3D-00077754C5DC}"/>
              </a:ext>
            </a:extLst>
          </p:cNvPr>
          <p:cNvSpPr txBox="1"/>
          <p:nvPr/>
        </p:nvSpPr>
        <p:spPr>
          <a:xfrm>
            <a:off x="2102609" y="859591"/>
            <a:ext cx="4131504" cy="207749"/>
          </a:xfrm>
          <a:prstGeom prst="rect">
            <a:avLst/>
          </a:prstGeom>
          <a:noFill/>
        </p:spPr>
        <p:txBody>
          <a:bodyPr wrap="square" rtlCol="0">
            <a:spAutoFit/>
          </a:bodyPr>
          <a:lstStyle/>
          <a:p>
            <a:pPr defTabSz="342900">
              <a:defRPr/>
            </a:pPr>
            <a:r>
              <a:rPr lang="en-US" sz="750" dirty="0">
                <a:solidFill>
                  <a:prstClr val="black"/>
                </a:solidFill>
                <a:latin typeface="Arial Black" panose="020B0A04020102020204" pitchFamily="34" charset="0"/>
              </a:rPr>
              <a:t>1)  Put Social Justice As A Recurring Agenda Item At Conference Meetings</a:t>
            </a:r>
            <a:endParaRPr lang="en-CA" sz="750" dirty="0">
              <a:solidFill>
                <a:prstClr val="black"/>
              </a:solidFill>
              <a:latin typeface="Arial Black" panose="020B0A04020102020204" pitchFamily="34" charset="0"/>
            </a:endParaRPr>
          </a:p>
        </p:txBody>
      </p:sp>
      <p:sp>
        <p:nvSpPr>
          <p:cNvPr id="11" name="TextBox 10">
            <a:extLst>
              <a:ext uri="{FF2B5EF4-FFF2-40B4-BE49-F238E27FC236}">
                <a16:creationId xmlns:a16="http://schemas.microsoft.com/office/drawing/2014/main" id="{771100A7-23A3-8431-60C1-C5F28A6C4B5A}"/>
              </a:ext>
            </a:extLst>
          </p:cNvPr>
          <p:cNvSpPr txBox="1"/>
          <p:nvPr/>
        </p:nvSpPr>
        <p:spPr>
          <a:xfrm flipH="1">
            <a:off x="2143811" y="1072118"/>
            <a:ext cx="3705769" cy="1569660"/>
          </a:xfrm>
          <a:prstGeom prst="rect">
            <a:avLst/>
          </a:prstGeom>
          <a:noFill/>
        </p:spPr>
        <p:txBody>
          <a:bodyPr wrap="square" rtlCol="0">
            <a:spAutoFit/>
          </a:bodyPr>
          <a:lstStyle/>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Have ‘Social Justice’ as a recurring agenda item at every conference meeting.</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Ask your Social Justice Representative to share the information from the  most recent Social Justice Meeting.</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In advance of the conference meeting, discuss which tips for sharing resources with neighbours suggested at the Social Justice Meeting and/or ones of your own, will be presented to the members.  Encourage all members to share any new information about resources they discover on their own.</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Consider having an action item as an outcome.  For example, you might agree to have a Food Flyer handed out with every food card/voucher during the months of January and February.</a:t>
            </a:r>
          </a:p>
          <a:p>
            <a:pPr defTabSz="342900">
              <a:defRPr/>
            </a:pPr>
            <a:endParaRPr lang="en-CA" sz="750" dirty="0">
              <a:solidFill>
                <a:prstClr val="black"/>
              </a:solidFill>
              <a:latin typeface="Calibri" panose="020F0502020204030204"/>
            </a:endParaRPr>
          </a:p>
        </p:txBody>
      </p:sp>
      <p:sp>
        <p:nvSpPr>
          <p:cNvPr id="13" name="Rectangle 12">
            <a:extLst>
              <a:ext uri="{FF2B5EF4-FFF2-40B4-BE49-F238E27FC236}">
                <a16:creationId xmlns:a16="http://schemas.microsoft.com/office/drawing/2014/main" id="{8A938999-0D9A-0C1D-BF0F-1A37C4F7BE68}"/>
              </a:ext>
            </a:extLst>
          </p:cNvPr>
          <p:cNvSpPr/>
          <p:nvPr/>
        </p:nvSpPr>
        <p:spPr>
          <a:xfrm>
            <a:off x="2103346" y="2687298"/>
            <a:ext cx="4933666" cy="1738277"/>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16" name="TextBox 15">
            <a:extLst>
              <a:ext uri="{FF2B5EF4-FFF2-40B4-BE49-F238E27FC236}">
                <a16:creationId xmlns:a16="http://schemas.microsoft.com/office/drawing/2014/main" id="{6985702E-5FE7-66A9-BE6C-988C724B2D33}"/>
              </a:ext>
            </a:extLst>
          </p:cNvPr>
          <p:cNvSpPr txBox="1"/>
          <p:nvPr/>
        </p:nvSpPr>
        <p:spPr>
          <a:xfrm>
            <a:off x="2164310" y="2800215"/>
            <a:ext cx="3307316" cy="207749"/>
          </a:xfrm>
          <a:prstGeom prst="rect">
            <a:avLst/>
          </a:prstGeom>
          <a:noFill/>
        </p:spPr>
        <p:txBody>
          <a:bodyPr wrap="none" rtlCol="0">
            <a:spAutoFit/>
          </a:bodyPr>
          <a:lstStyle/>
          <a:p>
            <a:pPr defTabSz="342900">
              <a:defRPr/>
            </a:pPr>
            <a:r>
              <a:rPr lang="en-US" sz="750" dirty="0">
                <a:solidFill>
                  <a:prstClr val="black"/>
                </a:solidFill>
                <a:latin typeface="Arial Black" panose="020B0A04020102020204" pitchFamily="34" charset="0"/>
              </a:rPr>
              <a:t>2)  Meet Regularly With Your Social Justice Representative</a:t>
            </a:r>
            <a:endParaRPr lang="en-CA" sz="750" dirty="0">
              <a:solidFill>
                <a:prstClr val="black"/>
              </a:solidFill>
              <a:latin typeface="Arial Black" panose="020B0A04020102020204" pitchFamily="34" charset="0"/>
            </a:endParaRPr>
          </a:p>
        </p:txBody>
      </p:sp>
      <p:sp>
        <p:nvSpPr>
          <p:cNvPr id="17" name="TextBox 16">
            <a:extLst>
              <a:ext uri="{FF2B5EF4-FFF2-40B4-BE49-F238E27FC236}">
                <a16:creationId xmlns:a16="http://schemas.microsoft.com/office/drawing/2014/main" id="{BB5B6E9A-7DAA-92F1-A417-396EC5CA7276}"/>
              </a:ext>
            </a:extLst>
          </p:cNvPr>
          <p:cNvSpPr txBox="1"/>
          <p:nvPr/>
        </p:nvSpPr>
        <p:spPr>
          <a:xfrm flipH="1">
            <a:off x="2149766" y="3062960"/>
            <a:ext cx="3832549" cy="1454244"/>
          </a:xfrm>
          <a:prstGeom prst="rect">
            <a:avLst/>
          </a:prstGeom>
          <a:noFill/>
        </p:spPr>
        <p:txBody>
          <a:bodyPr wrap="square" rtlCol="0">
            <a:spAutoFit/>
          </a:bodyPr>
          <a:lstStyle/>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Whether you connect by phone, zoom or in person, spending 10-15 minutes each month with your Social Justice Representative will benefit both your neighbours and your members.</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At each Social Justice Meeting they will gain deeper knowledge about timely resources to help neighbours and will be eager to share ways to get these resources to them. </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Together you can discuss what will work best for your conference and what your Social Justice Representative will present to your team.</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Meeting regularly also lets them know you value their contribution and consider Social Justice to be a priority at your conference.</a:t>
            </a:r>
          </a:p>
          <a:p>
            <a:pPr defTabSz="342900">
              <a:defRPr/>
            </a:pPr>
            <a:endParaRPr lang="en-CA" sz="750" dirty="0">
              <a:solidFill>
                <a:prstClr val="black"/>
              </a:solidFill>
              <a:latin typeface="Calibri" panose="020F0502020204030204"/>
            </a:endParaRPr>
          </a:p>
        </p:txBody>
      </p:sp>
      <p:pic>
        <p:nvPicPr>
          <p:cNvPr id="8" name="Picture 7">
            <a:extLst>
              <a:ext uri="{FF2B5EF4-FFF2-40B4-BE49-F238E27FC236}">
                <a16:creationId xmlns:a16="http://schemas.microsoft.com/office/drawing/2014/main" id="{1CEFED35-6094-CC4C-4F0D-74BD11803A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6706" y="3200474"/>
            <a:ext cx="420156" cy="536333"/>
          </a:xfrm>
          <a:prstGeom prst="rect">
            <a:avLst/>
          </a:prstGeom>
        </p:spPr>
      </p:pic>
      <p:pic>
        <p:nvPicPr>
          <p:cNvPr id="26" name="Picture 25">
            <a:extLst>
              <a:ext uri="{FF2B5EF4-FFF2-40B4-BE49-F238E27FC236}">
                <a16:creationId xmlns:a16="http://schemas.microsoft.com/office/drawing/2014/main" id="{4CDCFB4B-2DE7-BE09-043A-4FA4F46953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4218" y="3202807"/>
            <a:ext cx="420156" cy="536333"/>
          </a:xfrm>
          <a:prstGeom prst="rect">
            <a:avLst/>
          </a:prstGeom>
        </p:spPr>
      </p:pic>
      <p:sp>
        <p:nvSpPr>
          <p:cNvPr id="15" name="Arc 14">
            <a:extLst>
              <a:ext uri="{FF2B5EF4-FFF2-40B4-BE49-F238E27FC236}">
                <a16:creationId xmlns:a16="http://schemas.microsoft.com/office/drawing/2014/main" id="{C6CE6FE8-6677-EA49-08C3-3B1A75F3D828}"/>
              </a:ext>
            </a:extLst>
          </p:cNvPr>
          <p:cNvSpPr/>
          <p:nvPr/>
        </p:nvSpPr>
        <p:spPr>
          <a:xfrm flipH="1" flipV="1">
            <a:off x="6394783" y="3275509"/>
            <a:ext cx="281407" cy="125018"/>
          </a:xfrm>
          <a:prstGeom prst="arc">
            <a:avLst>
              <a:gd name="adj1" fmla="val 11390784"/>
              <a:gd name="adj2" fmla="val 0"/>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342900">
              <a:defRPr/>
            </a:pPr>
            <a:endParaRPr lang="en-CA" sz="1350" dirty="0">
              <a:solidFill>
                <a:prstClr val="black"/>
              </a:solidFill>
              <a:latin typeface="Calibri" panose="020F0502020204030204"/>
            </a:endParaRPr>
          </a:p>
        </p:txBody>
      </p:sp>
      <p:sp>
        <p:nvSpPr>
          <p:cNvPr id="6" name="Rectangle 5">
            <a:extLst>
              <a:ext uri="{FF2B5EF4-FFF2-40B4-BE49-F238E27FC236}">
                <a16:creationId xmlns:a16="http://schemas.microsoft.com/office/drawing/2014/main" id="{AEE67A0C-2722-F726-8DE0-26E6281BF89E}"/>
              </a:ext>
            </a:extLst>
          </p:cNvPr>
          <p:cNvSpPr/>
          <p:nvPr/>
        </p:nvSpPr>
        <p:spPr>
          <a:xfrm>
            <a:off x="2124970" y="4579415"/>
            <a:ext cx="4933666" cy="1632503"/>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19" name="TextBox 18">
            <a:extLst>
              <a:ext uri="{FF2B5EF4-FFF2-40B4-BE49-F238E27FC236}">
                <a16:creationId xmlns:a16="http://schemas.microsoft.com/office/drawing/2014/main" id="{8E48F7FB-E158-8EAA-BAF8-171D62E0C213}"/>
              </a:ext>
            </a:extLst>
          </p:cNvPr>
          <p:cNvSpPr txBox="1"/>
          <p:nvPr/>
        </p:nvSpPr>
        <p:spPr>
          <a:xfrm>
            <a:off x="2158673" y="4682488"/>
            <a:ext cx="3288080" cy="207749"/>
          </a:xfrm>
          <a:prstGeom prst="rect">
            <a:avLst/>
          </a:prstGeom>
          <a:noFill/>
        </p:spPr>
        <p:txBody>
          <a:bodyPr wrap="none" rtlCol="0">
            <a:spAutoFit/>
          </a:bodyPr>
          <a:lstStyle/>
          <a:p>
            <a:pPr defTabSz="342900"/>
            <a:r>
              <a:rPr lang="en-US" sz="750" dirty="0">
                <a:solidFill>
                  <a:prstClr val="black"/>
                </a:solidFill>
                <a:latin typeface="Arial Black" panose="020B0A04020102020204" pitchFamily="34" charset="0"/>
              </a:rPr>
              <a:t>3)  Recruit And Engage Members Into Social Justice Roles </a:t>
            </a:r>
            <a:endParaRPr lang="en-CA" sz="750" dirty="0">
              <a:solidFill>
                <a:prstClr val="black"/>
              </a:solidFill>
              <a:latin typeface="Arial Black" panose="020B0A04020102020204" pitchFamily="34" charset="0"/>
            </a:endParaRPr>
          </a:p>
        </p:txBody>
      </p:sp>
      <p:pic>
        <p:nvPicPr>
          <p:cNvPr id="23" name="Picture 22">
            <a:extLst>
              <a:ext uri="{FF2B5EF4-FFF2-40B4-BE49-F238E27FC236}">
                <a16:creationId xmlns:a16="http://schemas.microsoft.com/office/drawing/2014/main" id="{9AC14CA2-DD8F-E050-C78B-F0A5E7E4A258}"/>
              </a:ext>
            </a:extLst>
          </p:cNvPr>
          <p:cNvPicPr>
            <a:picLocks noChangeAspect="1"/>
          </p:cNvPicPr>
          <p:nvPr/>
        </p:nvPicPr>
        <p:blipFill>
          <a:blip r:embed="rId4" cstate="print"/>
          <a:stretch>
            <a:fillRect/>
          </a:stretch>
        </p:blipFill>
        <p:spPr>
          <a:xfrm>
            <a:off x="5862842" y="4894873"/>
            <a:ext cx="1141896" cy="799001"/>
          </a:xfrm>
          <a:prstGeom prst="rect">
            <a:avLst/>
          </a:prstGeom>
        </p:spPr>
      </p:pic>
      <p:sp>
        <p:nvSpPr>
          <p:cNvPr id="29" name="TextBox 28">
            <a:extLst>
              <a:ext uri="{FF2B5EF4-FFF2-40B4-BE49-F238E27FC236}">
                <a16:creationId xmlns:a16="http://schemas.microsoft.com/office/drawing/2014/main" id="{210B8872-FC70-EE98-A1C6-2A73096A8C5E}"/>
              </a:ext>
            </a:extLst>
          </p:cNvPr>
          <p:cNvSpPr txBox="1"/>
          <p:nvPr/>
        </p:nvSpPr>
        <p:spPr>
          <a:xfrm>
            <a:off x="6003840" y="5434382"/>
            <a:ext cx="861885" cy="196208"/>
          </a:xfrm>
          <a:prstGeom prst="rect">
            <a:avLst/>
          </a:prstGeom>
          <a:solidFill>
            <a:srgbClr val="376092"/>
          </a:solidFill>
        </p:spPr>
        <p:txBody>
          <a:bodyPr wrap="square" rtlCol="0">
            <a:spAutoFit/>
          </a:bodyPr>
          <a:lstStyle/>
          <a:p>
            <a:pPr algn="ctr" defTabSz="342900"/>
            <a:r>
              <a:rPr lang="en-US" sz="675" b="1" dirty="0">
                <a:solidFill>
                  <a:prstClr val="white"/>
                </a:solidFill>
                <a:latin typeface="Calibri" panose="020F0502020204030204"/>
              </a:rPr>
              <a:t>Social Justice</a:t>
            </a:r>
            <a:endParaRPr lang="en-CA" sz="675" b="1" dirty="0">
              <a:solidFill>
                <a:prstClr val="white"/>
              </a:solidFill>
              <a:latin typeface="Calibri" panose="020F0502020204030204"/>
            </a:endParaRPr>
          </a:p>
        </p:txBody>
      </p:sp>
      <p:sp>
        <p:nvSpPr>
          <p:cNvPr id="30" name="TextBox 29">
            <a:extLst>
              <a:ext uri="{FF2B5EF4-FFF2-40B4-BE49-F238E27FC236}">
                <a16:creationId xmlns:a16="http://schemas.microsoft.com/office/drawing/2014/main" id="{69325BD6-6918-A76A-CCD1-E0D62A9D1A67}"/>
              </a:ext>
            </a:extLst>
          </p:cNvPr>
          <p:cNvSpPr txBox="1"/>
          <p:nvPr/>
        </p:nvSpPr>
        <p:spPr>
          <a:xfrm flipH="1">
            <a:off x="2000250" y="4915276"/>
            <a:ext cx="3758309" cy="1731243"/>
          </a:xfrm>
          <a:prstGeom prst="rect">
            <a:avLst/>
          </a:prstGeom>
          <a:noFill/>
        </p:spPr>
        <p:txBody>
          <a:bodyPr wrap="square" rtlCol="0">
            <a:spAutoFit/>
          </a:bodyPr>
          <a:lstStyle/>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Use the Social Justice Projects such as Seeds of Hope, North of 60 and the National Housing Campaign as recruitment tools to attract new and existing members.  Sharing that SSVP is involved in these projects will attract people with aligned skills.</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Recruiting for specialized roles such as a RESP/CLB or Dental Champion will free capacity for your Social Justice Representative and engage new or existing members to deepen their commitment to SSVP and helping neighbours in need.</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Consider incorporating information about these projects and Social Justice roles into pulpit and recruitment appeals.</a:t>
            </a:r>
          </a:p>
          <a:p>
            <a:pPr marL="128588" indent="-128588" algn="just" defTabSz="342900">
              <a:buFont typeface="Arial" panose="020B0604020202020204" pitchFamily="34" charset="0"/>
              <a:buChar char="•"/>
              <a:defRPr/>
            </a:pPr>
            <a:endParaRPr lang="en-US" sz="750" dirty="0">
              <a:solidFill>
                <a:prstClr val="black"/>
              </a:solidFill>
              <a:latin typeface="Calibri" panose="020F0502020204030204"/>
            </a:endParaRPr>
          </a:p>
          <a:p>
            <a:pPr marL="128588" indent="-128588" algn="just" defTabSz="342900">
              <a:buFont typeface="Arial" panose="020B0604020202020204" pitchFamily="34" charset="0"/>
              <a:buChar char="•"/>
              <a:defRPr/>
            </a:pPr>
            <a:endParaRPr lang="en-US" sz="750" dirty="0">
              <a:solidFill>
                <a:prstClr val="black"/>
              </a:solidFill>
              <a:latin typeface="Calibri" panose="020F0502020204030204"/>
            </a:endParaRPr>
          </a:p>
          <a:p>
            <a:pPr algn="just" defTabSz="342900">
              <a:defRPr/>
            </a:pPr>
            <a:endParaRPr lang="en-US" sz="750" dirty="0">
              <a:solidFill>
                <a:prstClr val="black"/>
              </a:solidFill>
              <a:latin typeface="Calibri" panose="020F0502020204030204"/>
            </a:endParaRPr>
          </a:p>
          <a:p>
            <a:pPr defTabSz="342900">
              <a:defRPr/>
            </a:pPr>
            <a:endParaRPr lang="en-US" sz="750" dirty="0">
              <a:solidFill>
                <a:prstClr val="black"/>
              </a:solidFill>
              <a:latin typeface="Calibri" panose="020F0502020204030204"/>
            </a:endParaRPr>
          </a:p>
          <a:p>
            <a:pPr defTabSz="342900">
              <a:defRPr/>
            </a:pPr>
            <a:r>
              <a:rPr lang="en-US" sz="750" dirty="0">
                <a:solidFill>
                  <a:prstClr val="black"/>
                </a:solidFill>
                <a:latin typeface="Calibri" panose="020F0502020204030204"/>
              </a:rPr>
              <a:t>    </a:t>
            </a:r>
            <a:endParaRPr lang="en-US" sz="450" dirty="0">
              <a:solidFill>
                <a:prstClr val="black"/>
              </a:solidFill>
              <a:latin typeface="Calibri" panose="020F0502020204030204"/>
            </a:endParaRPr>
          </a:p>
        </p:txBody>
      </p:sp>
      <p:pic>
        <p:nvPicPr>
          <p:cNvPr id="20" name="Picture 19">
            <a:extLst>
              <a:ext uri="{FF2B5EF4-FFF2-40B4-BE49-F238E27FC236}">
                <a16:creationId xmlns:a16="http://schemas.microsoft.com/office/drawing/2014/main" id="{D53E07C8-9CB2-B5A8-5ECF-36B7807F4CE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651" t="19805" r="34286" b="9154"/>
          <a:stretch/>
        </p:blipFill>
        <p:spPr>
          <a:xfrm>
            <a:off x="5962250" y="1040834"/>
            <a:ext cx="997397" cy="1243070"/>
          </a:xfrm>
          <a:prstGeom prst="rect">
            <a:avLst/>
          </a:prstGeom>
          <a:ln w="31750">
            <a:solidFill>
              <a:schemeClr val="accent1"/>
            </a:solidFill>
          </a:ln>
        </p:spPr>
      </p:pic>
      <p:pic>
        <p:nvPicPr>
          <p:cNvPr id="3" name="Picture 2">
            <a:extLst>
              <a:ext uri="{FF2B5EF4-FFF2-40B4-BE49-F238E27FC236}">
                <a16:creationId xmlns:a16="http://schemas.microsoft.com/office/drawing/2014/main" id="{9F4513EA-DB36-6B0D-C5D6-E88592746B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74080" y="120711"/>
            <a:ext cx="351000" cy="398864"/>
          </a:xfrm>
          <a:prstGeom prst="rect">
            <a:avLst/>
          </a:prstGeom>
        </p:spPr>
      </p:pic>
      <p:sp>
        <p:nvSpPr>
          <p:cNvPr id="18" name="TextBox 17">
            <a:extLst>
              <a:ext uri="{FF2B5EF4-FFF2-40B4-BE49-F238E27FC236}">
                <a16:creationId xmlns:a16="http://schemas.microsoft.com/office/drawing/2014/main" id="{5FF8F06F-49BC-FBDB-307A-8475D0995433}"/>
              </a:ext>
            </a:extLst>
          </p:cNvPr>
          <p:cNvSpPr txBox="1"/>
          <p:nvPr/>
        </p:nvSpPr>
        <p:spPr>
          <a:xfrm>
            <a:off x="3808609" y="6543321"/>
            <a:ext cx="1443024" cy="230832"/>
          </a:xfrm>
          <a:prstGeom prst="rect">
            <a:avLst/>
          </a:prstGeom>
          <a:noFill/>
        </p:spPr>
        <p:txBody>
          <a:bodyPr wrap="none" rtlCol="0">
            <a:spAutoFit/>
          </a:bodyPr>
          <a:lstStyle/>
          <a:p>
            <a:pPr defTabSz="342900"/>
            <a:r>
              <a:rPr lang="en-US" sz="900" dirty="0">
                <a:solidFill>
                  <a:prstClr val="white"/>
                </a:solidFill>
                <a:latin typeface="Calibri" panose="020F0502020204030204"/>
              </a:rPr>
              <a:t>Championing Social Justice</a:t>
            </a:r>
            <a:endParaRPr lang="en-CA" sz="900" dirty="0">
              <a:solidFill>
                <a:prstClr val="white"/>
              </a:solidFill>
              <a:latin typeface="Calibri" panose="020F0502020204030204"/>
            </a:endParaRPr>
          </a:p>
        </p:txBody>
      </p:sp>
    </p:spTree>
    <p:extLst>
      <p:ext uri="{BB962C8B-B14F-4D97-AF65-F5344CB8AC3E}">
        <p14:creationId xmlns:p14="http://schemas.microsoft.com/office/powerpoint/2010/main" val="2761675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17B251-8916-8E5E-5FD6-52573AD499CF}"/>
              </a:ext>
            </a:extLst>
          </p:cNvPr>
          <p:cNvSpPr/>
          <p:nvPr/>
        </p:nvSpPr>
        <p:spPr>
          <a:xfrm>
            <a:off x="2000250" y="2"/>
            <a:ext cx="5143500" cy="667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defRPr/>
            </a:pPr>
            <a:r>
              <a:rPr lang="en-US" sz="1350" dirty="0">
                <a:solidFill>
                  <a:prstClr val="white"/>
                </a:solidFill>
                <a:latin typeface="Arial Black" panose="020B0A04020102020204" pitchFamily="34" charset="0"/>
              </a:rPr>
              <a:t>  </a:t>
            </a:r>
            <a:r>
              <a:rPr lang="en-US" sz="1650" dirty="0">
                <a:solidFill>
                  <a:prstClr val="white"/>
                </a:solidFill>
                <a:latin typeface="Arial Black" panose="020B0A04020102020204" pitchFamily="34" charset="0"/>
              </a:rPr>
              <a:t>How Conference Presidents Can Help</a:t>
            </a:r>
            <a:endParaRPr lang="en-CA" sz="1650" dirty="0">
              <a:solidFill>
                <a:prstClr val="white"/>
              </a:solidFill>
              <a:latin typeface="Arial Black" panose="020B0A04020102020204" pitchFamily="34" charset="0"/>
            </a:endParaRPr>
          </a:p>
        </p:txBody>
      </p:sp>
      <p:sp>
        <p:nvSpPr>
          <p:cNvPr id="14" name="Slide Number Placeholder 13">
            <a:extLst>
              <a:ext uri="{FF2B5EF4-FFF2-40B4-BE49-F238E27FC236}">
                <a16:creationId xmlns:a16="http://schemas.microsoft.com/office/drawing/2014/main" id="{624AC8B6-F8DF-3282-0EE9-B202D8AA49F9}"/>
              </a:ext>
            </a:extLst>
          </p:cNvPr>
          <p:cNvSpPr>
            <a:spLocks noGrp="1"/>
          </p:cNvSpPr>
          <p:nvPr>
            <p:ph type="sldNum" sz="quarter" idx="12"/>
          </p:nvPr>
        </p:nvSpPr>
        <p:spPr>
          <a:xfrm>
            <a:off x="5939730" y="6527805"/>
            <a:ext cx="1157288" cy="365125"/>
          </a:xfrm>
        </p:spPr>
        <p:txBody>
          <a:bodyPr/>
          <a:lstStyle/>
          <a:p>
            <a:pPr defTabSz="342900">
              <a:defRPr/>
            </a:pPr>
            <a:fld id="{CFD69CB2-3EB7-4956-8765-833EB3CAB6C8}" type="slidenum">
              <a:rPr lang="en-CA">
                <a:solidFill>
                  <a:prstClr val="white"/>
                </a:solidFill>
                <a:latin typeface="Calibri" panose="020F0502020204030204"/>
              </a:rPr>
              <a:pPr defTabSz="342900">
                <a:defRPr/>
              </a:pPr>
              <a:t>15</a:t>
            </a:fld>
            <a:endParaRPr lang="en-CA" dirty="0">
              <a:solidFill>
                <a:prstClr val="white"/>
              </a:solidFill>
              <a:latin typeface="Calibri" panose="020F0502020204030204"/>
            </a:endParaRPr>
          </a:p>
        </p:txBody>
      </p:sp>
      <p:sp>
        <p:nvSpPr>
          <p:cNvPr id="12" name="TextBox 11">
            <a:extLst>
              <a:ext uri="{FF2B5EF4-FFF2-40B4-BE49-F238E27FC236}">
                <a16:creationId xmlns:a16="http://schemas.microsoft.com/office/drawing/2014/main" id="{087F9008-2115-AD24-BDA1-2C6B514860FA}"/>
              </a:ext>
            </a:extLst>
          </p:cNvPr>
          <p:cNvSpPr txBox="1"/>
          <p:nvPr/>
        </p:nvSpPr>
        <p:spPr>
          <a:xfrm>
            <a:off x="3416705" y="6520932"/>
            <a:ext cx="2590800" cy="300082"/>
          </a:xfrm>
          <a:prstGeom prst="rect">
            <a:avLst/>
          </a:prstGeom>
          <a:noFill/>
        </p:spPr>
        <p:txBody>
          <a:bodyPr wrap="square">
            <a:spAutoFit/>
          </a:bodyPr>
          <a:lstStyle/>
          <a:p>
            <a:pPr algn="ctr" defTabSz="342900">
              <a:defRPr/>
            </a:pPr>
            <a:endParaRPr lang="en-CA" sz="1350" dirty="0">
              <a:solidFill>
                <a:prstClr val="white"/>
              </a:solidFill>
              <a:latin typeface="Calibri" panose="020F0502020204030204"/>
            </a:endParaRPr>
          </a:p>
        </p:txBody>
      </p:sp>
      <p:sp>
        <p:nvSpPr>
          <p:cNvPr id="2" name="Rectangle 1">
            <a:extLst>
              <a:ext uri="{FF2B5EF4-FFF2-40B4-BE49-F238E27FC236}">
                <a16:creationId xmlns:a16="http://schemas.microsoft.com/office/drawing/2014/main" id="{0949F78C-0D32-FB21-45D3-CE4F485FF5C8}"/>
              </a:ext>
            </a:extLst>
          </p:cNvPr>
          <p:cNvSpPr/>
          <p:nvPr/>
        </p:nvSpPr>
        <p:spPr>
          <a:xfrm>
            <a:off x="2102610" y="718457"/>
            <a:ext cx="4933666" cy="1936253"/>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10" name="TextBox 9">
            <a:extLst>
              <a:ext uri="{FF2B5EF4-FFF2-40B4-BE49-F238E27FC236}">
                <a16:creationId xmlns:a16="http://schemas.microsoft.com/office/drawing/2014/main" id="{0806AEA9-1F3E-7210-DD3D-00077754C5DC}"/>
              </a:ext>
            </a:extLst>
          </p:cNvPr>
          <p:cNvSpPr txBox="1"/>
          <p:nvPr/>
        </p:nvSpPr>
        <p:spPr>
          <a:xfrm>
            <a:off x="2111844" y="738435"/>
            <a:ext cx="3852644" cy="207749"/>
          </a:xfrm>
          <a:prstGeom prst="rect">
            <a:avLst/>
          </a:prstGeom>
          <a:noFill/>
        </p:spPr>
        <p:txBody>
          <a:bodyPr wrap="square" rtlCol="0">
            <a:spAutoFit/>
          </a:bodyPr>
          <a:lstStyle/>
          <a:p>
            <a:pPr defTabSz="342900"/>
            <a:r>
              <a:rPr lang="en-US" sz="750" dirty="0">
                <a:solidFill>
                  <a:prstClr val="black"/>
                </a:solidFill>
                <a:latin typeface="Arial Black" panose="020B0A04020102020204" pitchFamily="34" charset="0"/>
              </a:rPr>
              <a:t>4)  Stretch Beyond The Immediate Need:</a:t>
            </a:r>
            <a:endParaRPr lang="en-CA" sz="750" dirty="0">
              <a:solidFill>
                <a:prstClr val="black"/>
              </a:solidFill>
              <a:latin typeface="Arial Black" panose="020B0A04020102020204" pitchFamily="34" charset="0"/>
            </a:endParaRPr>
          </a:p>
        </p:txBody>
      </p:sp>
      <p:pic>
        <p:nvPicPr>
          <p:cNvPr id="28" name="Picture 27">
            <a:extLst>
              <a:ext uri="{FF2B5EF4-FFF2-40B4-BE49-F238E27FC236}">
                <a16:creationId xmlns:a16="http://schemas.microsoft.com/office/drawing/2014/main" id="{3BC95382-880A-286C-953F-E36FFB44CE93}"/>
              </a:ext>
            </a:extLst>
          </p:cNvPr>
          <p:cNvPicPr>
            <a:picLocks noChangeAspect="1"/>
          </p:cNvPicPr>
          <p:nvPr/>
        </p:nvPicPr>
        <p:blipFill rotWithShape="1">
          <a:blip r:embed="rId3" cstate="print"/>
          <a:srcRect l="6458" t="44123" r="3807" b="-1"/>
          <a:stretch/>
        </p:blipFill>
        <p:spPr>
          <a:xfrm>
            <a:off x="5827757" y="1155359"/>
            <a:ext cx="1112520" cy="923687"/>
          </a:xfrm>
          <a:prstGeom prst="rect">
            <a:avLst/>
          </a:prstGeom>
        </p:spPr>
      </p:pic>
      <p:sp>
        <p:nvSpPr>
          <p:cNvPr id="29" name="Rectangle 28">
            <a:extLst>
              <a:ext uri="{FF2B5EF4-FFF2-40B4-BE49-F238E27FC236}">
                <a16:creationId xmlns:a16="http://schemas.microsoft.com/office/drawing/2014/main" id="{5D519DBC-4569-863A-CCD9-CDF0A0A7B2AF}"/>
              </a:ext>
            </a:extLst>
          </p:cNvPr>
          <p:cNvSpPr/>
          <p:nvPr/>
        </p:nvSpPr>
        <p:spPr>
          <a:xfrm>
            <a:off x="2102610" y="2725997"/>
            <a:ext cx="4933666" cy="1797344"/>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30" name="TextBox 29">
            <a:extLst>
              <a:ext uri="{FF2B5EF4-FFF2-40B4-BE49-F238E27FC236}">
                <a16:creationId xmlns:a16="http://schemas.microsoft.com/office/drawing/2014/main" id="{40AA04E3-E920-7043-B3E2-141DCCEED76D}"/>
              </a:ext>
            </a:extLst>
          </p:cNvPr>
          <p:cNvSpPr txBox="1"/>
          <p:nvPr/>
        </p:nvSpPr>
        <p:spPr>
          <a:xfrm>
            <a:off x="2114966" y="2788668"/>
            <a:ext cx="4945376" cy="207749"/>
          </a:xfrm>
          <a:prstGeom prst="rect">
            <a:avLst/>
          </a:prstGeom>
          <a:noFill/>
        </p:spPr>
        <p:txBody>
          <a:bodyPr wrap="square" rtlCol="0">
            <a:spAutoFit/>
          </a:bodyPr>
          <a:lstStyle/>
          <a:p>
            <a:pPr defTabSz="342900"/>
            <a:r>
              <a:rPr lang="en-US" sz="750" dirty="0">
                <a:solidFill>
                  <a:prstClr val="black"/>
                </a:solidFill>
                <a:latin typeface="Arial Black" panose="020B0A04020102020204" pitchFamily="34" charset="0"/>
              </a:rPr>
              <a:t>5)  Add Information About Resources To New </a:t>
            </a:r>
            <a:r>
              <a:rPr lang="en-US" sz="750">
                <a:solidFill>
                  <a:prstClr val="black"/>
                </a:solidFill>
                <a:latin typeface="Arial Black" panose="020B0A04020102020204" pitchFamily="34" charset="0"/>
              </a:rPr>
              <a:t>Neighbour</a:t>
            </a:r>
            <a:r>
              <a:rPr lang="en-US" sz="750" dirty="0">
                <a:solidFill>
                  <a:prstClr val="black"/>
                </a:solidFill>
                <a:latin typeface="Arial Black" panose="020B0A04020102020204" pitchFamily="34" charset="0"/>
              </a:rPr>
              <a:t>/Member Welcome Packages:</a:t>
            </a:r>
            <a:endParaRPr lang="en-CA" sz="750" dirty="0">
              <a:solidFill>
                <a:prstClr val="black"/>
              </a:solidFill>
              <a:latin typeface="Arial Black" panose="020B0A04020102020204" pitchFamily="34" charset="0"/>
            </a:endParaRPr>
          </a:p>
        </p:txBody>
      </p:sp>
      <p:sp>
        <p:nvSpPr>
          <p:cNvPr id="31" name="Rectangle 30">
            <a:extLst>
              <a:ext uri="{FF2B5EF4-FFF2-40B4-BE49-F238E27FC236}">
                <a16:creationId xmlns:a16="http://schemas.microsoft.com/office/drawing/2014/main" id="{A1F8E6C6-3318-A5B2-BF51-2A27E7F98348}"/>
              </a:ext>
            </a:extLst>
          </p:cNvPr>
          <p:cNvSpPr/>
          <p:nvPr/>
        </p:nvSpPr>
        <p:spPr>
          <a:xfrm>
            <a:off x="2107390" y="4624829"/>
            <a:ext cx="4933666" cy="1705467"/>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24" name="TextBox 23">
            <a:extLst>
              <a:ext uri="{FF2B5EF4-FFF2-40B4-BE49-F238E27FC236}">
                <a16:creationId xmlns:a16="http://schemas.microsoft.com/office/drawing/2014/main" id="{22E26E47-D723-570D-EF77-4684EED0C9DA}"/>
              </a:ext>
            </a:extLst>
          </p:cNvPr>
          <p:cNvSpPr txBox="1"/>
          <p:nvPr/>
        </p:nvSpPr>
        <p:spPr>
          <a:xfrm>
            <a:off x="2134483" y="4693343"/>
            <a:ext cx="2832827" cy="207749"/>
          </a:xfrm>
          <a:prstGeom prst="rect">
            <a:avLst/>
          </a:prstGeom>
          <a:noFill/>
        </p:spPr>
        <p:txBody>
          <a:bodyPr wrap="none" rtlCol="0">
            <a:spAutoFit/>
          </a:bodyPr>
          <a:lstStyle/>
          <a:p>
            <a:pPr defTabSz="342900"/>
            <a:r>
              <a:rPr lang="en-US" sz="750" dirty="0">
                <a:solidFill>
                  <a:prstClr val="black"/>
                </a:solidFill>
                <a:latin typeface="Arial Black" panose="020B0A04020102020204" pitchFamily="34" charset="0"/>
              </a:rPr>
              <a:t>6)  Use Social Justice Meetings As Training Tools:</a:t>
            </a:r>
            <a:endParaRPr lang="en-CA" sz="750" dirty="0">
              <a:solidFill>
                <a:prstClr val="black"/>
              </a:solidFill>
              <a:latin typeface="Arial Black" panose="020B0A04020102020204" pitchFamily="34" charset="0"/>
            </a:endParaRPr>
          </a:p>
        </p:txBody>
      </p:sp>
      <p:sp>
        <p:nvSpPr>
          <p:cNvPr id="25" name="TextBox 24">
            <a:extLst>
              <a:ext uri="{FF2B5EF4-FFF2-40B4-BE49-F238E27FC236}">
                <a16:creationId xmlns:a16="http://schemas.microsoft.com/office/drawing/2014/main" id="{ADD74801-91B9-F52E-B313-B512F556EBBB}"/>
              </a:ext>
            </a:extLst>
          </p:cNvPr>
          <p:cNvSpPr txBox="1"/>
          <p:nvPr/>
        </p:nvSpPr>
        <p:spPr>
          <a:xfrm flipH="1">
            <a:off x="2102582" y="4960647"/>
            <a:ext cx="3745055" cy="1269578"/>
          </a:xfrm>
          <a:prstGeom prst="rect">
            <a:avLst/>
          </a:prstGeom>
          <a:noFill/>
        </p:spPr>
        <p:txBody>
          <a:bodyPr wrap="square" rtlCol="0">
            <a:spAutoFit/>
          </a:bodyPr>
          <a:lstStyle/>
          <a:p>
            <a:pPr algn="just" defTabSz="342900"/>
            <a:r>
              <a:rPr lang="en-US" sz="750" dirty="0">
                <a:solidFill>
                  <a:prstClr val="black"/>
                </a:solidFill>
                <a:latin typeface="Calibri" panose="020F0502020204030204"/>
              </a:rPr>
              <a:t>While Social Justice Meetings are for Social Justice Representatives, every member of your conference are welcome to attend.</a:t>
            </a:r>
          </a:p>
          <a:p>
            <a:pPr algn="just" defTabSz="342900"/>
            <a:endParaRPr lang="en-US" sz="450" dirty="0">
              <a:solidFill>
                <a:prstClr val="black"/>
              </a:solidFill>
              <a:latin typeface="Calibri" panose="020F0502020204030204"/>
            </a:endParaRPr>
          </a:p>
          <a:p>
            <a:pPr algn="just" defTabSz="342900"/>
            <a:r>
              <a:rPr lang="en-US" sz="750" dirty="0">
                <a:solidFill>
                  <a:prstClr val="black"/>
                </a:solidFill>
                <a:latin typeface="Calibri" panose="020F0502020204030204"/>
              </a:rPr>
              <a:t>At every meeting, new resources are highlighted and on a rotating basis different resources are explained in detail.  It is a great learning opportunity for any member who is interested in helping neighbours get accesses to resources.</a:t>
            </a:r>
          </a:p>
          <a:p>
            <a:pPr algn="just" defTabSz="342900"/>
            <a:endParaRPr lang="en-US" sz="450" dirty="0">
              <a:solidFill>
                <a:prstClr val="black"/>
              </a:solidFill>
              <a:latin typeface="Calibri" panose="020F0502020204030204"/>
            </a:endParaRPr>
          </a:p>
          <a:p>
            <a:pPr algn="just" defTabSz="342900"/>
            <a:r>
              <a:rPr lang="en-US" sz="750" dirty="0">
                <a:solidFill>
                  <a:prstClr val="black"/>
                </a:solidFill>
                <a:latin typeface="Calibri" panose="020F0502020204030204"/>
              </a:rPr>
              <a:t>Learning about resources may also appeal to new members who have aligned skill sets.  For example, a teacher or banker may be interested in learning more about how we help neighbours get access to RESP/CLBs.</a:t>
            </a:r>
          </a:p>
          <a:p>
            <a:pPr defTabSz="342900"/>
            <a:endParaRPr lang="en-CA" sz="750" dirty="0">
              <a:solidFill>
                <a:prstClr val="black"/>
              </a:solidFill>
              <a:latin typeface="Calibri" panose="020F0502020204030204"/>
            </a:endParaRPr>
          </a:p>
        </p:txBody>
      </p:sp>
      <p:sp>
        <p:nvSpPr>
          <p:cNvPr id="33" name="TextBox 32">
            <a:extLst>
              <a:ext uri="{FF2B5EF4-FFF2-40B4-BE49-F238E27FC236}">
                <a16:creationId xmlns:a16="http://schemas.microsoft.com/office/drawing/2014/main" id="{9A0650D6-E966-32D5-8AC4-FE381741DE2B}"/>
              </a:ext>
            </a:extLst>
          </p:cNvPr>
          <p:cNvSpPr txBox="1"/>
          <p:nvPr/>
        </p:nvSpPr>
        <p:spPr>
          <a:xfrm>
            <a:off x="2094029" y="907338"/>
            <a:ext cx="3651422" cy="1973617"/>
          </a:xfrm>
          <a:prstGeom prst="rect">
            <a:avLst/>
          </a:prstGeom>
          <a:noFill/>
        </p:spPr>
        <p:txBody>
          <a:bodyPr wrap="square" rtlCol="0">
            <a:spAutoFit/>
          </a:bodyPr>
          <a:lstStyle/>
          <a:p>
            <a:pPr marL="128588" indent="-128588" algn="just" defTabSz="342900">
              <a:buFont typeface="Arial" panose="020B0604020202020204" pitchFamily="34" charset="0"/>
              <a:buChar char="•"/>
            </a:pPr>
            <a:r>
              <a:rPr lang="en-US" sz="750" dirty="0">
                <a:solidFill>
                  <a:prstClr val="black"/>
                </a:solidFill>
                <a:latin typeface="Calibri" panose="020F0502020204030204"/>
              </a:rPr>
              <a:t>Incorporate resources into regular day-to-day support such as home visits and food card/voucher drop offs.</a:t>
            </a:r>
          </a:p>
          <a:p>
            <a:pPr marL="128588" indent="-128588" algn="just" defTabSz="342900">
              <a:buFont typeface="Arial" panose="020B0604020202020204" pitchFamily="34" charset="0"/>
              <a:buChar cha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Provide information about resources at as many interactions points with neighbours as possible.  For example, if you have a Fresh Food Box or Pantry, have resource brochures on display and/or packed with items you are providing to neighbours.</a:t>
            </a:r>
          </a:p>
          <a:p>
            <a:pPr marL="128588" indent="-128588" algn="just" defTabSz="342900">
              <a:buFont typeface="Arial" panose="020B0604020202020204" pitchFamily="34" charset="0"/>
              <a:buChar cha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A resource is more likely to be used by a </a:t>
            </a:r>
            <a:r>
              <a:rPr lang="en-US" sz="750" dirty="0" err="1">
                <a:solidFill>
                  <a:prstClr val="black"/>
                </a:solidFill>
                <a:latin typeface="Calibri" panose="020F0502020204030204"/>
              </a:rPr>
              <a:t>neighbour</a:t>
            </a:r>
            <a:r>
              <a:rPr lang="en-US" sz="750" dirty="0">
                <a:solidFill>
                  <a:prstClr val="black"/>
                </a:solidFill>
                <a:latin typeface="Calibri" panose="020F0502020204030204"/>
              </a:rPr>
              <a:t> if it is timely.   For example, including a brochure with information about Tax Clinics along with a food card in March is more likely to resonate and be used by a neighbour.</a:t>
            </a:r>
          </a:p>
          <a:p>
            <a:pPr marL="128588" indent="-128588" algn="just" defTabSz="342900">
              <a:buFont typeface="Arial" panose="020B0604020202020204" pitchFamily="34" charset="0"/>
              <a:buChar cha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It is also important not to overwhelm neighbours with too much information by providing several brochures which may never get read.</a:t>
            </a:r>
          </a:p>
          <a:p>
            <a:pPr marL="128588" indent="-128588" algn="just" defTabSz="342900">
              <a:buFont typeface="Arial" panose="020B0604020202020204" pitchFamily="34" charset="0"/>
              <a:buChar char="•"/>
            </a:pPr>
            <a:endParaRPr lang="en-US" sz="375"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When meeting with a neighbour consider handing out supplies such as a toothbrush and toothpaste as a conversation starter about dental health.</a:t>
            </a:r>
          </a:p>
          <a:p>
            <a:pPr marL="128588" indent="-128588" defTabSz="342900">
              <a:buFont typeface="Arial" panose="020B0604020202020204" pitchFamily="34" charset="0"/>
              <a:buChar char="•"/>
            </a:pPr>
            <a:endParaRPr lang="en-US" sz="750" dirty="0">
              <a:solidFill>
                <a:prstClr val="black"/>
              </a:solidFill>
              <a:latin typeface="Calibri" panose="020F0502020204030204"/>
            </a:endParaRPr>
          </a:p>
          <a:p>
            <a:pPr marL="128588" indent="-128588" defTabSz="342900">
              <a:buFont typeface="Arial" panose="020B0604020202020204" pitchFamily="34" charset="0"/>
              <a:buChar char="•"/>
            </a:pPr>
            <a:endParaRPr lang="en-CA" sz="750" dirty="0">
              <a:solidFill>
                <a:prstClr val="black"/>
              </a:solidFill>
              <a:latin typeface="Calibri" panose="020F0502020204030204"/>
            </a:endParaRPr>
          </a:p>
        </p:txBody>
      </p:sp>
      <p:sp>
        <p:nvSpPr>
          <p:cNvPr id="34" name="TextBox 33">
            <a:extLst>
              <a:ext uri="{FF2B5EF4-FFF2-40B4-BE49-F238E27FC236}">
                <a16:creationId xmlns:a16="http://schemas.microsoft.com/office/drawing/2014/main" id="{DB3B25A6-B322-E3AD-0E66-72F7C5CA5995}"/>
              </a:ext>
            </a:extLst>
          </p:cNvPr>
          <p:cNvSpPr txBox="1"/>
          <p:nvPr/>
        </p:nvSpPr>
        <p:spPr>
          <a:xfrm>
            <a:off x="2124724" y="2985791"/>
            <a:ext cx="4902629" cy="1511952"/>
          </a:xfrm>
          <a:prstGeom prst="rect">
            <a:avLst/>
          </a:prstGeom>
          <a:noFill/>
        </p:spPr>
        <p:txBody>
          <a:bodyPr wrap="square" rtlCol="0">
            <a:spAutoFit/>
          </a:bodyPr>
          <a:lstStyle/>
          <a:p>
            <a:pPr marL="128588" indent="-128588" algn="just" defTabSz="342900">
              <a:buFont typeface="Arial" panose="020B0604020202020204" pitchFamily="34" charset="0"/>
              <a:buChar char="•"/>
            </a:pPr>
            <a:r>
              <a:rPr lang="en-US" sz="750" dirty="0">
                <a:solidFill>
                  <a:prstClr val="black"/>
                </a:solidFill>
                <a:latin typeface="Calibri" panose="020F0502020204030204"/>
              </a:rPr>
              <a:t>When you welcome a new neighbour, consider including a resource folder with the information you provide to them.</a:t>
            </a:r>
          </a:p>
          <a:p>
            <a:pPr marL="128588" indent="-128588" algn="just" defTabSz="342900">
              <a:buFont typeface="Arial" panose="020B0604020202020204" pitchFamily="34" charset="0"/>
              <a:buChar char="•"/>
            </a:pPr>
            <a:endParaRPr lang="en-US" sz="375"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Keep the information in the folder to a few, high impact resources such as the Resource Recap and Food Flyer to increase the likelihood your neighbour will read through the information provided.</a:t>
            </a:r>
          </a:p>
          <a:p>
            <a:pPr marL="128588" indent="-128588" algn="just" defTabSz="342900">
              <a:buFont typeface="Arial" panose="020B0604020202020204" pitchFamily="34" charset="0"/>
              <a:buChar cha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Consider giving the folder to new members to inform them about resources and make them aware of the information being provided to neighbours.</a:t>
            </a:r>
          </a:p>
          <a:p>
            <a:pPr marL="128588" indent="-128588" algn="just" defTabSz="342900">
              <a:buFont typeface="Arial" panose="020B0604020202020204" pitchFamily="34" charset="0"/>
              <a:buChar cha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You may want to follow up with both neighbours and members to see if they have any questions about the resources you highlighted in the folder.</a:t>
            </a:r>
          </a:p>
          <a:p>
            <a:pPr marL="128588" indent="-128588" algn="just" defTabSz="342900">
              <a:buFont typeface="Arial" panose="020B0604020202020204" pitchFamily="34" charset="0"/>
              <a:buChar cha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If you do not hand out a folder, consider sending an email outlining any of the resources you discussed with a new neighbour with a link to the service provider so the neighbour will have easy access to research and learn more about the opportunity.</a:t>
            </a:r>
            <a:endParaRPr lang="en-CA" sz="750" dirty="0">
              <a:solidFill>
                <a:prstClr val="black"/>
              </a:solidFill>
              <a:latin typeface="Calibri" panose="020F0502020204030204"/>
            </a:endParaRPr>
          </a:p>
        </p:txBody>
      </p:sp>
      <p:pic>
        <p:nvPicPr>
          <p:cNvPr id="36" name="Picture 35">
            <a:extLst>
              <a:ext uri="{FF2B5EF4-FFF2-40B4-BE49-F238E27FC236}">
                <a16:creationId xmlns:a16="http://schemas.microsoft.com/office/drawing/2014/main" id="{63B4EF90-0435-B968-5C25-C9E3CE09369A}"/>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946236" y="4996195"/>
            <a:ext cx="1032074" cy="923803"/>
          </a:xfrm>
          <a:prstGeom prst="rect">
            <a:avLst/>
          </a:prstGeom>
        </p:spPr>
      </p:pic>
      <p:sp>
        <p:nvSpPr>
          <p:cNvPr id="38" name="Rectangle 37">
            <a:extLst>
              <a:ext uri="{FF2B5EF4-FFF2-40B4-BE49-F238E27FC236}">
                <a16:creationId xmlns:a16="http://schemas.microsoft.com/office/drawing/2014/main" id="{7C3F1E69-3DDD-E20A-7783-74875F93104D}"/>
              </a:ext>
            </a:extLst>
          </p:cNvPr>
          <p:cNvSpPr/>
          <p:nvPr/>
        </p:nvSpPr>
        <p:spPr>
          <a:xfrm>
            <a:off x="5973259" y="5542108"/>
            <a:ext cx="980711" cy="28691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342900"/>
            <a:r>
              <a:rPr lang="en-US" sz="1125" b="1" dirty="0">
                <a:solidFill>
                  <a:prstClr val="white"/>
                </a:solidFill>
                <a:latin typeface="Bahnschrift Condensed" panose="020B0502040204020203" pitchFamily="34" charset="0"/>
              </a:rPr>
              <a:t>=  Transformation</a:t>
            </a:r>
            <a:endParaRPr lang="en-CA" sz="1125" b="1" dirty="0">
              <a:solidFill>
                <a:prstClr val="white"/>
              </a:solidFill>
              <a:latin typeface="Bahnschrift Condensed" panose="020B0502040204020203" pitchFamily="34" charset="0"/>
            </a:endParaRPr>
          </a:p>
        </p:txBody>
      </p:sp>
      <p:pic>
        <p:nvPicPr>
          <p:cNvPr id="3" name="Picture 2">
            <a:extLst>
              <a:ext uri="{FF2B5EF4-FFF2-40B4-BE49-F238E27FC236}">
                <a16:creationId xmlns:a16="http://schemas.microsoft.com/office/drawing/2014/main" id="{C2C3E719-AA86-79B8-47C6-FD2F1EB7A0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74080" y="120711"/>
            <a:ext cx="351000" cy="398864"/>
          </a:xfrm>
          <a:prstGeom prst="rect">
            <a:avLst/>
          </a:prstGeom>
        </p:spPr>
      </p:pic>
      <p:sp>
        <p:nvSpPr>
          <p:cNvPr id="6" name="TextBox 5">
            <a:extLst>
              <a:ext uri="{FF2B5EF4-FFF2-40B4-BE49-F238E27FC236}">
                <a16:creationId xmlns:a16="http://schemas.microsoft.com/office/drawing/2014/main" id="{F3BA0D2B-F768-E016-30B4-D9335C56C53C}"/>
              </a:ext>
            </a:extLst>
          </p:cNvPr>
          <p:cNvSpPr txBox="1"/>
          <p:nvPr/>
        </p:nvSpPr>
        <p:spPr>
          <a:xfrm>
            <a:off x="3787827" y="6539257"/>
            <a:ext cx="1443024" cy="230832"/>
          </a:xfrm>
          <a:prstGeom prst="rect">
            <a:avLst/>
          </a:prstGeom>
          <a:noFill/>
        </p:spPr>
        <p:txBody>
          <a:bodyPr wrap="none" rtlCol="0">
            <a:spAutoFit/>
          </a:bodyPr>
          <a:lstStyle/>
          <a:p>
            <a:pPr defTabSz="342900"/>
            <a:r>
              <a:rPr lang="en-US" sz="900" dirty="0">
                <a:solidFill>
                  <a:prstClr val="white"/>
                </a:solidFill>
                <a:latin typeface="Calibri" panose="020F0502020204030204"/>
              </a:rPr>
              <a:t>Championing Social Justice</a:t>
            </a:r>
            <a:endParaRPr lang="en-CA" sz="900" dirty="0">
              <a:solidFill>
                <a:prstClr val="white"/>
              </a:solidFill>
              <a:latin typeface="Calibri" panose="020F0502020204030204"/>
            </a:endParaRPr>
          </a:p>
        </p:txBody>
      </p:sp>
    </p:spTree>
    <p:extLst>
      <p:ext uri="{BB962C8B-B14F-4D97-AF65-F5344CB8AC3E}">
        <p14:creationId xmlns:p14="http://schemas.microsoft.com/office/powerpoint/2010/main" val="1555968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17B251-8916-8E5E-5FD6-52573AD499CF}"/>
              </a:ext>
            </a:extLst>
          </p:cNvPr>
          <p:cNvSpPr/>
          <p:nvPr/>
        </p:nvSpPr>
        <p:spPr>
          <a:xfrm>
            <a:off x="2000250" y="2"/>
            <a:ext cx="5143500" cy="667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US" sz="1350" dirty="0">
                <a:solidFill>
                  <a:prstClr val="white"/>
                </a:solidFill>
                <a:latin typeface="Arial Black" panose="020B0A04020102020204" pitchFamily="34" charset="0"/>
              </a:rPr>
              <a:t>  Tips to Keep a Focus on Social Justice</a:t>
            </a:r>
          </a:p>
        </p:txBody>
      </p:sp>
      <p:sp>
        <p:nvSpPr>
          <p:cNvPr id="14" name="Slide Number Placeholder 13">
            <a:extLst>
              <a:ext uri="{FF2B5EF4-FFF2-40B4-BE49-F238E27FC236}">
                <a16:creationId xmlns:a16="http://schemas.microsoft.com/office/drawing/2014/main" id="{624AC8B6-F8DF-3282-0EE9-B202D8AA49F9}"/>
              </a:ext>
            </a:extLst>
          </p:cNvPr>
          <p:cNvSpPr>
            <a:spLocks noGrp="1"/>
          </p:cNvSpPr>
          <p:nvPr>
            <p:ph type="sldNum" sz="quarter" idx="12"/>
          </p:nvPr>
        </p:nvSpPr>
        <p:spPr>
          <a:xfrm>
            <a:off x="5939730" y="6527805"/>
            <a:ext cx="1157288" cy="365125"/>
          </a:xfrm>
        </p:spPr>
        <p:txBody>
          <a:bodyPr/>
          <a:lstStyle/>
          <a:p>
            <a:pPr defTabSz="342900">
              <a:defRPr/>
            </a:pPr>
            <a:fld id="{CFD69CB2-3EB7-4956-8765-833EB3CAB6C8}" type="slidenum">
              <a:rPr lang="en-CA">
                <a:solidFill>
                  <a:prstClr val="white"/>
                </a:solidFill>
                <a:latin typeface="Calibri" panose="020F0502020204030204"/>
              </a:rPr>
              <a:pPr defTabSz="342900">
                <a:defRPr/>
              </a:pPr>
              <a:t>16</a:t>
            </a:fld>
            <a:endParaRPr lang="en-CA" dirty="0">
              <a:solidFill>
                <a:prstClr val="white"/>
              </a:solidFill>
              <a:latin typeface="Calibri" panose="020F0502020204030204"/>
            </a:endParaRPr>
          </a:p>
        </p:txBody>
      </p:sp>
      <p:sp>
        <p:nvSpPr>
          <p:cNvPr id="12" name="TextBox 11">
            <a:extLst>
              <a:ext uri="{FF2B5EF4-FFF2-40B4-BE49-F238E27FC236}">
                <a16:creationId xmlns:a16="http://schemas.microsoft.com/office/drawing/2014/main" id="{087F9008-2115-AD24-BDA1-2C6B514860FA}"/>
              </a:ext>
            </a:extLst>
          </p:cNvPr>
          <p:cNvSpPr txBox="1"/>
          <p:nvPr/>
        </p:nvSpPr>
        <p:spPr>
          <a:xfrm>
            <a:off x="3416705" y="6577144"/>
            <a:ext cx="2590800" cy="300082"/>
          </a:xfrm>
          <a:prstGeom prst="rect">
            <a:avLst/>
          </a:prstGeom>
          <a:noFill/>
        </p:spPr>
        <p:txBody>
          <a:bodyPr wrap="square">
            <a:spAutoFit/>
          </a:bodyPr>
          <a:lstStyle/>
          <a:p>
            <a:pPr algn="ctr" defTabSz="342900">
              <a:defRPr/>
            </a:pPr>
            <a:endParaRPr lang="en-CA" sz="1350" dirty="0">
              <a:solidFill>
                <a:prstClr val="white"/>
              </a:solidFill>
              <a:latin typeface="Calibri" panose="020F0502020204030204"/>
            </a:endParaRPr>
          </a:p>
        </p:txBody>
      </p:sp>
      <p:sp>
        <p:nvSpPr>
          <p:cNvPr id="2" name="Rectangle 1">
            <a:extLst>
              <a:ext uri="{FF2B5EF4-FFF2-40B4-BE49-F238E27FC236}">
                <a16:creationId xmlns:a16="http://schemas.microsoft.com/office/drawing/2014/main" id="{0949F78C-0D32-FB21-45D3-CE4F485FF5C8}"/>
              </a:ext>
            </a:extLst>
          </p:cNvPr>
          <p:cNvSpPr/>
          <p:nvPr/>
        </p:nvSpPr>
        <p:spPr>
          <a:xfrm>
            <a:off x="2102610" y="715297"/>
            <a:ext cx="4933666" cy="3241955"/>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10" name="TextBox 9">
            <a:extLst>
              <a:ext uri="{FF2B5EF4-FFF2-40B4-BE49-F238E27FC236}">
                <a16:creationId xmlns:a16="http://schemas.microsoft.com/office/drawing/2014/main" id="{0806AEA9-1F3E-7210-DD3D-00077754C5DC}"/>
              </a:ext>
            </a:extLst>
          </p:cNvPr>
          <p:cNvSpPr txBox="1"/>
          <p:nvPr/>
        </p:nvSpPr>
        <p:spPr>
          <a:xfrm>
            <a:off x="2109982" y="778474"/>
            <a:ext cx="5265458" cy="204800"/>
          </a:xfrm>
          <a:prstGeom prst="rect">
            <a:avLst/>
          </a:prstGeom>
          <a:noFill/>
        </p:spPr>
        <p:txBody>
          <a:bodyPr wrap="square" rtlCol="0">
            <a:spAutoFit/>
          </a:bodyPr>
          <a:lstStyle/>
          <a:p>
            <a:pPr defTabSz="342900">
              <a:defRPr/>
            </a:pPr>
            <a:r>
              <a:rPr lang="en-US" sz="731" dirty="0">
                <a:solidFill>
                  <a:prstClr val="black"/>
                </a:solidFill>
                <a:latin typeface="Arial Black" panose="020B0A04020102020204" pitchFamily="34" charset="0"/>
              </a:rPr>
              <a:t>1) Meet Regularly With Your President To Discuss How To Share Information About Resources </a:t>
            </a:r>
            <a:endParaRPr lang="en-CA" sz="731" dirty="0">
              <a:solidFill>
                <a:prstClr val="black"/>
              </a:solidFill>
              <a:latin typeface="Arial Black" panose="020B0A04020102020204" pitchFamily="34" charset="0"/>
            </a:endParaRPr>
          </a:p>
        </p:txBody>
      </p:sp>
      <p:sp>
        <p:nvSpPr>
          <p:cNvPr id="17" name="TextBox 16">
            <a:extLst>
              <a:ext uri="{FF2B5EF4-FFF2-40B4-BE49-F238E27FC236}">
                <a16:creationId xmlns:a16="http://schemas.microsoft.com/office/drawing/2014/main" id="{BB5B6E9A-7DAA-92F1-A417-396EC5CA7276}"/>
              </a:ext>
            </a:extLst>
          </p:cNvPr>
          <p:cNvSpPr txBox="1"/>
          <p:nvPr/>
        </p:nvSpPr>
        <p:spPr>
          <a:xfrm flipH="1">
            <a:off x="2186852" y="3255488"/>
            <a:ext cx="4753012" cy="738664"/>
          </a:xfrm>
          <a:prstGeom prst="rect">
            <a:avLst/>
          </a:prstGeom>
          <a:noFill/>
        </p:spPr>
        <p:txBody>
          <a:bodyPr wrap="square" rtlCol="0">
            <a:spAutoFit/>
          </a:bodyPr>
          <a:lstStyle/>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Whether you connect by phone, zoom or in person, spending 10-15 minutes each month with your president will benefit both your neighbours and your members as you work together to remove barriers to access to resources.</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Meeting regularly also helps you understand the needs of your conference and get feedback about how your efforts are making a positive impact to neighbours and members.</a:t>
            </a:r>
          </a:p>
          <a:p>
            <a:pPr defTabSz="342900">
              <a:defRPr/>
            </a:pPr>
            <a:endParaRPr lang="en-CA" sz="750" dirty="0">
              <a:solidFill>
                <a:prstClr val="black"/>
              </a:solidFill>
              <a:latin typeface="Calibri" panose="020F0502020204030204"/>
            </a:endParaRPr>
          </a:p>
        </p:txBody>
      </p:sp>
      <p:pic>
        <p:nvPicPr>
          <p:cNvPr id="8" name="Picture 7">
            <a:extLst>
              <a:ext uri="{FF2B5EF4-FFF2-40B4-BE49-F238E27FC236}">
                <a16:creationId xmlns:a16="http://schemas.microsoft.com/office/drawing/2014/main" id="{1CEFED35-6094-CC4C-4F0D-74BD11803A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6877" y="2654986"/>
            <a:ext cx="420156" cy="536333"/>
          </a:xfrm>
          <a:prstGeom prst="rect">
            <a:avLst/>
          </a:prstGeom>
        </p:spPr>
      </p:pic>
      <p:pic>
        <p:nvPicPr>
          <p:cNvPr id="26" name="Picture 25">
            <a:extLst>
              <a:ext uri="{FF2B5EF4-FFF2-40B4-BE49-F238E27FC236}">
                <a16:creationId xmlns:a16="http://schemas.microsoft.com/office/drawing/2014/main" id="{4CDCFB4B-2DE7-BE09-043A-4FA4F46953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4389" y="2657319"/>
            <a:ext cx="420156" cy="536333"/>
          </a:xfrm>
          <a:prstGeom prst="rect">
            <a:avLst/>
          </a:prstGeom>
        </p:spPr>
      </p:pic>
      <p:sp>
        <p:nvSpPr>
          <p:cNvPr id="15" name="Arc 14">
            <a:extLst>
              <a:ext uri="{FF2B5EF4-FFF2-40B4-BE49-F238E27FC236}">
                <a16:creationId xmlns:a16="http://schemas.microsoft.com/office/drawing/2014/main" id="{C6CE6FE8-6677-EA49-08C3-3B1A75F3D828}"/>
              </a:ext>
            </a:extLst>
          </p:cNvPr>
          <p:cNvSpPr/>
          <p:nvPr/>
        </p:nvSpPr>
        <p:spPr>
          <a:xfrm flipH="1" flipV="1">
            <a:off x="4114954" y="2730021"/>
            <a:ext cx="281407" cy="125018"/>
          </a:xfrm>
          <a:prstGeom prst="arc">
            <a:avLst>
              <a:gd name="adj1" fmla="val 11390784"/>
              <a:gd name="adj2" fmla="val 0"/>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342900">
              <a:defRPr/>
            </a:pPr>
            <a:endParaRPr lang="en-CA" sz="1350" dirty="0">
              <a:solidFill>
                <a:prstClr val="black"/>
              </a:solidFill>
              <a:latin typeface="Calibri" panose="020F0502020204030204"/>
            </a:endParaRPr>
          </a:p>
        </p:txBody>
      </p:sp>
      <p:sp>
        <p:nvSpPr>
          <p:cNvPr id="6" name="Rectangle 5">
            <a:extLst>
              <a:ext uri="{FF2B5EF4-FFF2-40B4-BE49-F238E27FC236}">
                <a16:creationId xmlns:a16="http://schemas.microsoft.com/office/drawing/2014/main" id="{AEE67A0C-2722-F726-8DE0-26E6281BF89E}"/>
              </a:ext>
            </a:extLst>
          </p:cNvPr>
          <p:cNvSpPr/>
          <p:nvPr/>
        </p:nvSpPr>
        <p:spPr>
          <a:xfrm>
            <a:off x="2106435" y="4059194"/>
            <a:ext cx="4933666" cy="2224217"/>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19" name="TextBox 18">
            <a:extLst>
              <a:ext uri="{FF2B5EF4-FFF2-40B4-BE49-F238E27FC236}">
                <a16:creationId xmlns:a16="http://schemas.microsoft.com/office/drawing/2014/main" id="{8E48F7FB-E158-8EAA-BAF8-171D62E0C213}"/>
              </a:ext>
            </a:extLst>
          </p:cNvPr>
          <p:cNvSpPr txBox="1"/>
          <p:nvPr/>
        </p:nvSpPr>
        <p:spPr>
          <a:xfrm>
            <a:off x="2130869" y="4144968"/>
            <a:ext cx="3560590" cy="207749"/>
          </a:xfrm>
          <a:prstGeom prst="rect">
            <a:avLst/>
          </a:prstGeom>
          <a:noFill/>
        </p:spPr>
        <p:txBody>
          <a:bodyPr wrap="none" rtlCol="0">
            <a:spAutoFit/>
          </a:bodyPr>
          <a:lstStyle/>
          <a:p>
            <a:pPr defTabSz="342900">
              <a:defRPr/>
            </a:pPr>
            <a:r>
              <a:rPr lang="en-US" sz="750" dirty="0">
                <a:solidFill>
                  <a:prstClr val="black"/>
                </a:solidFill>
                <a:latin typeface="Arial Black" panose="020B0A04020102020204" pitchFamily="34" charset="0"/>
              </a:rPr>
              <a:t>2)  Help Recruit And Engage Members Into Social Justice Roles </a:t>
            </a:r>
            <a:endParaRPr lang="en-CA" sz="750" dirty="0">
              <a:solidFill>
                <a:prstClr val="black"/>
              </a:solidFill>
              <a:latin typeface="Arial Black" panose="020B0A04020102020204" pitchFamily="34" charset="0"/>
            </a:endParaRPr>
          </a:p>
        </p:txBody>
      </p:sp>
      <p:pic>
        <p:nvPicPr>
          <p:cNvPr id="23" name="Picture 22">
            <a:extLst>
              <a:ext uri="{FF2B5EF4-FFF2-40B4-BE49-F238E27FC236}">
                <a16:creationId xmlns:a16="http://schemas.microsoft.com/office/drawing/2014/main" id="{9AC14CA2-DD8F-E050-C78B-F0A5E7E4A258}"/>
              </a:ext>
            </a:extLst>
          </p:cNvPr>
          <p:cNvPicPr>
            <a:picLocks noChangeAspect="1"/>
          </p:cNvPicPr>
          <p:nvPr/>
        </p:nvPicPr>
        <p:blipFill>
          <a:blip r:embed="rId4" cstate="print"/>
          <a:stretch>
            <a:fillRect/>
          </a:stretch>
        </p:blipFill>
        <p:spPr>
          <a:xfrm>
            <a:off x="3870315" y="5404588"/>
            <a:ext cx="1141896" cy="799001"/>
          </a:xfrm>
          <a:prstGeom prst="rect">
            <a:avLst/>
          </a:prstGeom>
        </p:spPr>
      </p:pic>
      <p:sp>
        <p:nvSpPr>
          <p:cNvPr id="29" name="TextBox 28">
            <a:extLst>
              <a:ext uri="{FF2B5EF4-FFF2-40B4-BE49-F238E27FC236}">
                <a16:creationId xmlns:a16="http://schemas.microsoft.com/office/drawing/2014/main" id="{210B8872-FC70-EE98-A1C6-2A73096A8C5E}"/>
              </a:ext>
            </a:extLst>
          </p:cNvPr>
          <p:cNvSpPr txBox="1"/>
          <p:nvPr/>
        </p:nvSpPr>
        <p:spPr>
          <a:xfrm>
            <a:off x="4011313" y="5962632"/>
            <a:ext cx="861885" cy="196208"/>
          </a:xfrm>
          <a:prstGeom prst="rect">
            <a:avLst/>
          </a:prstGeom>
          <a:solidFill>
            <a:srgbClr val="376092"/>
          </a:solidFill>
        </p:spPr>
        <p:txBody>
          <a:bodyPr wrap="square" rtlCol="0">
            <a:spAutoFit/>
          </a:bodyPr>
          <a:lstStyle/>
          <a:p>
            <a:pPr algn="ctr" defTabSz="342900">
              <a:defRPr/>
            </a:pPr>
            <a:r>
              <a:rPr lang="en-US" sz="675" b="1" dirty="0">
                <a:solidFill>
                  <a:prstClr val="white"/>
                </a:solidFill>
                <a:latin typeface="Calibri"/>
              </a:rPr>
              <a:t>Social Justice</a:t>
            </a:r>
            <a:endParaRPr lang="en-CA" sz="675" b="1" dirty="0">
              <a:solidFill>
                <a:prstClr val="white"/>
              </a:solidFill>
              <a:latin typeface="Calibri"/>
            </a:endParaRPr>
          </a:p>
        </p:txBody>
      </p:sp>
      <p:sp>
        <p:nvSpPr>
          <p:cNvPr id="30" name="TextBox 29">
            <a:extLst>
              <a:ext uri="{FF2B5EF4-FFF2-40B4-BE49-F238E27FC236}">
                <a16:creationId xmlns:a16="http://schemas.microsoft.com/office/drawing/2014/main" id="{69325BD6-6918-A76A-CCD1-E0D62A9D1A67}"/>
              </a:ext>
            </a:extLst>
          </p:cNvPr>
          <p:cNvSpPr txBox="1"/>
          <p:nvPr/>
        </p:nvSpPr>
        <p:spPr>
          <a:xfrm flipH="1">
            <a:off x="2125051" y="4391009"/>
            <a:ext cx="4870418" cy="1500411"/>
          </a:xfrm>
          <a:prstGeom prst="rect">
            <a:avLst/>
          </a:prstGeom>
          <a:noFill/>
        </p:spPr>
        <p:txBody>
          <a:bodyPr wrap="square" rtlCol="0">
            <a:spAutoFit/>
          </a:bodyPr>
          <a:lstStyle/>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Use the Social Justice Projects such as Seeds of Hope, North of 60 and the National Housing Campaign as recruitment tools to attract new members.  Sharing that SSVP is involved in these projects will engage people with aligned skills.</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Recruiting for specialized roles such as a RESP/CLB or Dental Champion will free capacity for you and encourage new or existing members to deepen their commitment to SSVP and helping neighbours in need.</a:t>
            </a:r>
          </a:p>
          <a:p>
            <a:pPr marL="128588" indent="-128588" algn="just" defTabSz="342900">
              <a:buFont typeface="Arial" panose="020B0604020202020204" pitchFamily="34" charset="0"/>
              <a:buChar char="•"/>
              <a:defRPr/>
            </a:pPr>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defRPr/>
            </a:pPr>
            <a:r>
              <a:rPr lang="en-US" sz="750" dirty="0">
                <a:solidFill>
                  <a:prstClr val="black"/>
                </a:solidFill>
                <a:latin typeface="Calibri" panose="020F0502020204030204"/>
              </a:rPr>
              <a:t>Ask your president to consider incorporating information about these projects and Social Justice roles into pulpit and recruitment appeals.</a:t>
            </a:r>
          </a:p>
          <a:p>
            <a:pPr marL="128588" indent="-128588" algn="just" defTabSz="342900">
              <a:buFont typeface="Arial" panose="020B0604020202020204" pitchFamily="34" charset="0"/>
              <a:buChar char="•"/>
              <a:defRPr/>
            </a:pPr>
            <a:endParaRPr lang="en-US" sz="750" dirty="0">
              <a:solidFill>
                <a:prstClr val="black"/>
              </a:solidFill>
              <a:latin typeface="Calibri" panose="020F0502020204030204"/>
            </a:endParaRPr>
          </a:p>
          <a:p>
            <a:pPr marL="128588" indent="-128588" algn="just" defTabSz="342900">
              <a:buFont typeface="Arial" panose="020B0604020202020204" pitchFamily="34" charset="0"/>
              <a:buChar char="•"/>
              <a:defRPr/>
            </a:pPr>
            <a:endParaRPr lang="en-US" sz="750" dirty="0">
              <a:solidFill>
                <a:prstClr val="black"/>
              </a:solidFill>
              <a:latin typeface="Calibri" panose="020F0502020204030204"/>
            </a:endParaRPr>
          </a:p>
          <a:p>
            <a:pPr algn="just" defTabSz="342900">
              <a:defRPr/>
            </a:pPr>
            <a:endParaRPr lang="en-US" sz="750" dirty="0">
              <a:solidFill>
                <a:prstClr val="black"/>
              </a:solidFill>
              <a:latin typeface="Calibri" panose="020F0502020204030204"/>
            </a:endParaRPr>
          </a:p>
          <a:p>
            <a:pPr defTabSz="342900">
              <a:defRPr/>
            </a:pPr>
            <a:endParaRPr lang="en-US" sz="750" dirty="0">
              <a:solidFill>
                <a:prstClr val="black"/>
              </a:solidFill>
              <a:latin typeface="Calibri" panose="020F0502020204030204"/>
            </a:endParaRPr>
          </a:p>
          <a:p>
            <a:pPr defTabSz="342900">
              <a:defRPr/>
            </a:pPr>
            <a:r>
              <a:rPr lang="en-US" sz="750" dirty="0">
                <a:solidFill>
                  <a:prstClr val="black"/>
                </a:solidFill>
                <a:latin typeface="Calibri" panose="020F0502020204030204"/>
              </a:rPr>
              <a:t>    </a:t>
            </a:r>
            <a:endParaRPr lang="en-US" sz="450" dirty="0">
              <a:solidFill>
                <a:prstClr val="black"/>
              </a:solidFill>
              <a:latin typeface="Calibri" panose="020F0502020204030204"/>
            </a:endParaRPr>
          </a:p>
        </p:txBody>
      </p:sp>
      <p:pic>
        <p:nvPicPr>
          <p:cNvPr id="20" name="Picture 19">
            <a:extLst>
              <a:ext uri="{FF2B5EF4-FFF2-40B4-BE49-F238E27FC236}">
                <a16:creationId xmlns:a16="http://schemas.microsoft.com/office/drawing/2014/main" id="{D53E07C8-9CB2-B5A8-5ECF-36B7807F4CE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651" t="19805" r="34286" b="9154"/>
          <a:stretch/>
        </p:blipFill>
        <p:spPr>
          <a:xfrm>
            <a:off x="5925180" y="1177039"/>
            <a:ext cx="997397" cy="1243070"/>
          </a:xfrm>
          <a:prstGeom prst="rect">
            <a:avLst/>
          </a:prstGeom>
          <a:ln w="31750">
            <a:solidFill>
              <a:schemeClr val="accent1"/>
            </a:solidFill>
          </a:ln>
        </p:spPr>
      </p:pic>
      <p:pic>
        <p:nvPicPr>
          <p:cNvPr id="3" name="Picture 2">
            <a:extLst>
              <a:ext uri="{FF2B5EF4-FFF2-40B4-BE49-F238E27FC236}">
                <a16:creationId xmlns:a16="http://schemas.microsoft.com/office/drawing/2014/main" id="{9F4513EA-DB36-6B0D-C5D6-E88592746B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74080" y="120711"/>
            <a:ext cx="351000" cy="398864"/>
          </a:xfrm>
          <a:prstGeom prst="rect">
            <a:avLst/>
          </a:prstGeom>
        </p:spPr>
      </p:pic>
      <p:sp>
        <p:nvSpPr>
          <p:cNvPr id="18" name="TextBox 17">
            <a:extLst>
              <a:ext uri="{FF2B5EF4-FFF2-40B4-BE49-F238E27FC236}">
                <a16:creationId xmlns:a16="http://schemas.microsoft.com/office/drawing/2014/main" id="{5FF8F06F-49BC-FBDB-307A-8475D0995433}"/>
              </a:ext>
            </a:extLst>
          </p:cNvPr>
          <p:cNvSpPr txBox="1"/>
          <p:nvPr/>
        </p:nvSpPr>
        <p:spPr>
          <a:xfrm>
            <a:off x="3808609" y="6543321"/>
            <a:ext cx="1443024" cy="230832"/>
          </a:xfrm>
          <a:prstGeom prst="rect">
            <a:avLst/>
          </a:prstGeom>
          <a:noFill/>
        </p:spPr>
        <p:txBody>
          <a:bodyPr wrap="none" rtlCol="0">
            <a:spAutoFit/>
          </a:bodyPr>
          <a:lstStyle/>
          <a:p>
            <a:pPr defTabSz="342900">
              <a:defRPr/>
            </a:pPr>
            <a:r>
              <a:rPr lang="en-US" sz="900" dirty="0">
                <a:solidFill>
                  <a:prstClr val="white"/>
                </a:solidFill>
                <a:latin typeface="Calibri"/>
              </a:rPr>
              <a:t>Championing Social Justice</a:t>
            </a:r>
            <a:endParaRPr lang="en-CA" sz="900" dirty="0">
              <a:solidFill>
                <a:prstClr val="white"/>
              </a:solidFill>
              <a:latin typeface="Calibri"/>
            </a:endParaRPr>
          </a:p>
        </p:txBody>
      </p:sp>
      <p:sp>
        <p:nvSpPr>
          <p:cNvPr id="24" name="TextBox 23">
            <a:extLst>
              <a:ext uri="{FF2B5EF4-FFF2-40B4-BE49-F238E27FC236}">
                <a16:creationId xmlns:a16="http://schemas.microsoft.com/office/drawing/2014/main" id="{9143CCE8-72A2-65DA-EF60-39E9A4AA3130}"/>
              </a:ext>
            </a:extLst>
          </p:cNvPr>
          <p:cNvSpPr txBox="1"/>
          <p:nvPr/>
        </p:nvSpPr>
        <p:spPr>
          <a:xfrm>
            <a:off x="2125739" y="1038496"/>
            <a:ext cx="3748152" cy="1676164"/>
          </a:xfrm>
          <a:prstGeom prst="rect">
            <a:avLst/>
          </a:prstGeom>
          <a:noFill/>
        </p:spPr>
        <p:txBody>
          <a:bodyPr wrap="square">
            <a:spAutoFit/>
          </a:bodyPr>
          <a:lstStyle/>
          <a:p>
            <a:pPr marL="257175" indent="-257175" algn="just" defTabSz="342900">
              <a:lnSpc>
                <a:spcPct val="107000"/>
              </a:lnSpc>
              <a:spcAft>
                <a:spcPts val="600"/>
              </a:spcAft>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Ask your President to include ‘Social Justice’ as a recurring agenda item at every conference meeting.</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gn="just" defTabSz="342900">
              <a:lnSpc>
                <a:spcPct val="107000"/>
              </a:lnSpc>
              <a:spcAft>
                <a:spcPts val="600"/>
              </a:spcAft>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In advance of a conference meeting, review with the president the information and action items from the past Social Justice meeting. Together determine the topics to share with the conference members.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gn="just" defTabSz="342900">
              <a:lnSpc>
                <a:spcPct val="107000"/>
              </a:lnSpc>
              <a:spcAft>
                <a:spcPts val="600"/>
              </a:spcAft>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Present the topics at the meeting. Encourage members to share any new resources they have come across. Members will gain knowledge about timely resources to help neighbours and will be eager to share ways to get these resources to them. </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gn="just" defTabSz="342900">
              <a:lnSpc>
                <a:spcPct val="107000"/>
              </a:lnSpc>
              <a:spcAft>
                <a:spcPts val="600"/>
              </a:spcAft>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Consider having an action item as an outcome.  For example, the team might agree to have a Food Flyer handed out with every food card/voucher during the months of January and February.</a:t>
            </a:r>
            <a:r>
              <a:rPr lang="en-CA" sz="750" kern="100" dirty="0">
                <a:solidFill>
                  <a:prstClr val="black"/>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4417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17B251-8916-8E5E-5FD6-52573AD499CF}"/>
              </a:ext>
            </a:extLst>
          </p:cNvPr>
          <p:cNvSpPr/>
          <p:nvPr/>
        </p:nvSpPr>
        <p:spPr>
          <a:xfrm>
            <a:off x="2000250" y="2"/>
            <a:ext cx="5143500" cy="667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US" sz="1350" dirty="0">
              <a:solidFill>
                <a:prstClr val="white"/>
              </a:solidFill>
              <a:latin typeface="Arial Black" panose="020B0A04020102020204" pitchFamily="34" charset="0"/>
            </a:endParaRPr>
          </a:p>
          <a:p>
            <a:pPr algn="ctr" defTabSz="342900">
              <a:defRPr/>
            </a:pPr>
            <a:r>
              <a:rPr lang="en-US" sz="1350" dirty="0">
                <a:solidFill>
                  <a:prstClr val="white"/>
                </a:solidFill>
                <a:latin typeface="Arial Black" panose="020B0A04020102020204" pitchFamily="34" charset="0"/>
              </a:rPr>
              <a:t> Tips to Keep a Focus on Social Justice  </a:t>
            </a:r>
          </a:p>
          <a:p>
            <a:pPr defTabSz="342900">
              <a:defRPr/>
            </a:pPr>
            <a:r>
              <a:rPr lang="en-US" sz="1350" dirty="0">
                <a:solidFill>
                  <a:prstClr val="white"/>
                </a:solidFill>
                <a:latin typeface="Arial Black" panose="020B0A04020102020204" pitchFamily="34" charset="0"/>
              </a:rPr>
              <a:t>                    </a:t>
            </a:r>
            <a:endParaRPr lang="en-CA" sz="1650" dirty="0">
              <a:solidFill>
                <a:prstClr val="white"/>
              </a:solidFill>
              <a:latin typeface="Arial Black" panose="020B0A04020102020204" pitchFamily="34" charset="0"/>
            </a:endParaRPr>
          </a:p>
        </p:txBody>
      </p:sp>
      <p:sp>
        <p:nvSpPr>
          <p:cNvPr id="14" name="Slide Number Placeholder 13">
            <a:extLst>
              <a:ext uri="{FF2B5EF4-FFF2-40B4-BE49-F238E27FC236}">
                <a16:creationId xmlns:a16="http://schemas.microsoft.com/office/drawing/2014/main" id="{624AC8B6-F8DF-3282-0EE9-B202D8AA49F9}"/>
              </a:ext>
            </a:extLst>
          </p:cNvPr>
          <p:cNvSpPr>
            <a:spLocks noGrp="1"/>
          </p:cNvSpPr>
          <p:nvPr>
            <p:ph type="sldNum" sz="quarter" idx="12"/>
          </p:nvPr>
        </p:nvSpPr>
        <p:spPr>
          <a:xfrm>
            <a:off x="5939730" y="6527805"/>
            <a:ext cx="1157288" cy="365125"/>
          </a:xfrm>
        </p:spPr>
        <p:txBody>
          <a:bodyPr/>
          <a:lstStyle/>
          <a:p>
            <a:pPr defTabSz="342900">
              <a:defRPr/>
            </a:pPr>
            <a:fld id="{CFD69CB2-3EB7-4956-8765-833EB3CAB6C8}" type="slidenum">
              <a:rPr lang="en-CA">
                <a:solidFill>
                  <a:prstClr val="white"/>
                </a:solidFill>
                <a:latin typeface="Calibri" panose="020F0502020204030204"/>
              </a:rPr>
              <a:pPr defTabSz="342900">
                <a:defRPr/>
              </a:pPr>
              <a:t>17</a:t>
            </a:fld>
            <a:endParaRPr lang="en-CA" dirty="0">
              <a:solidFill>
                <a:prstClr val="white"/>
              </a:solidFill>
              <a:latin typeface="Calibri" panose="020F0502020204030204"/>
            </a:endParaRPr>
          </a:p>
        </p:txBody>
      </p:sp>
      <p:sp>
        <p:nvSpPr>
          <p:cNvPr id="12" name="TextBox 11">
            <a:extLst>
              <a:ext uri="{FF2B5EF4-FFF2-40B4-BE49-F238E27FC236}">
                <a16:creationId xmlns:a16="http://schemas.microsoft.com/office/drawing/2014/main" id="{087F9008-2115-AD24-BDA1-2C6B514860FA}"/>
              </a:ext>
            </a:extLst>
          </p:cNvPr>
          <p:cNvSpPr txBox="1"/>
          <p:nvPr/>
        </p:nvSpPr>
        <p:spPr>
          <a:xfrm>
            <a:off x="3416705" y="6520932"/>
            <a:ext cx="2590800" cy="300082"/>
          </a:xfrm>
          <a:prstGeom prst="rect">
            <a:avLst/>
          </a:prstGeom>
          <a:noFill/>
        </p:spPr>
        <p:txBody>
          <a:bodyPr wrap="square">
            <a:spAutoFit/>
          </a:bodyPr>
          <a:lstStyle/>
          <a:p>
            <a:pPr algn="ctr" defTabSz="342900">
              <a:defRPr/>
            </a:pPr>
            <a:endParaRPr lang="en-CA" sz="1350" dirty="0">
              <a:solidFill>
                <a:prstClr val="white"/>
              </a:solidFill>
              <a:latin typeface="Calibri" panose="020F0502020204030204"/>
            </a:endParaRPr>
          </a:p>
        </p:txBody>
      </p:sp>
      <p:sp>
        <p:nvSpPr>
          <p:cNvPr id="2" name="Rectangle 1">
            <a:extLst>
              <a:ext uri="{FF2B5EF4-FFF2-40B4-BE49-F238E27FC236}">
                <a16:creationId xmlns:a16="http://schemas.microsoft.com/office/drawing/2014/main" id="{0949F78C-0D32-FB21-45D3-CE4F485FF5C8}"/>
              </a:ext>
            </a:extLst>
          </p:cNvPr>
          <p:cNvSpPr/>
          <p:nvPr/>
        </p:nvSpPr>
        <p:spPr>
          <a:xfrm>
            <a:off x="2102610" y="718457"/>
            <a:ext cx="4933666" cy="1936253"/>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10" name="TextBox 9">
            <a:extLst>
              <a:ext uri="{FF2B5EF4-FFF2-40B4-BE49-F238E27FC236}">
                <a16:creationId xmlns:a16="http://schemas.microsoft.com/office/drawing/2014/main" id="{0806AEA9-1F3E-7210-DD3D-00077754C5DC}"/>
              </a:ext>
            </a:extLst>
          </p:cNvPr>
          <p:cNvSpPr txBox="1"/>
          <p:nvPr/>
        </p:nvSpPr>
        <p:spPr>
          <a:xfrm>
            <a:off x="2111844" y="738435"/>
            <a:ext cx="3852644" cy="207749"/>
          </a:xfrm>
          <a:prstGeom prst="rect">
            <a:avLst/>
          </a:prstGeom>
          <a:noFill/>
        </p:spPr>
        <p:txBody>
          <a:bodyPr wrap="square" rtlCol="0">
            <a:spAutoFit/>
          </a:bodyPr>
          <a:lstStyle/>
          <a:p>
            <a:pPr defTabSz="342900"/>
            <a:r>
              <a:rPr lang="en-US" sz="750" dirty="0">
                <a:solidFill>
                  <a:prstClr val="black"/>
                </a:solidFill>
                <a:latin typeface="Arial Black" panose="020B0A04020102020204" pitchFamily="34" charset="0"/>
              </a:rPr>
              <a:t>3)  Stretch Beyond The Immediate Need:</a:t>
            </a:r>
            <a:endParaRPr lang="en-CA" sz="750" dirty="0">
              <a:solidFill>
                <a:prstClr val="black"/>
              </a:solidFill>
              <a:latin typeface="Arial Black" panose="020B0A04020102020204" pitchFamily="34" charset="0"/>
            </a:endParaRPr>
          </a:p>
        </p:txBody>
      </p:sp>
      <p:pic>
        <p:nvPicPr>
          <p:cNvPr id="28" name="Picture 27">
            <a:extLst>
              <a:ext uri="{FF2B5EF4-FFF2-40B4-BE49-F238E27FC236}">
                <a16:creationId xmlns:a16="http://schemas.microsoft.com/office/drawing/2014/main" id="{3BC95382-880A-286C-953F-E36FFB44CE93}"/>
              </a:ext>
            </a:extLst>
          </p:cNvPr>
          <p:cNvPicPr>
            <a:picLocks noChangeAspect="1"/>
          </p:cNvPicPr>
          <p:nvPr/>
        </p:nvPicPr>
        <p:blipFill rotWithShape="1">
          <a:blip r:embed="rId3" cstate="print"/>
          <a:srcRect l="6458" t="44123" r="3807" b="-1"/>
          <a:stretch/>
        </p:blipFill>
        <p:spPr>
          <a:xfrm>
            <a:off x="5575404" y="1155360"/>
            <a:ext cx="1364873" cy="1133206"/>
          </a:xfrm>
          <a:prstGeom prst="rect">
            <a:avLst/>
          </a:prstGeom>
        </p:spPr>
      </p:pic>
      <p:sp>
        <p:nvSpPr>
          <p:cNvPr id="29" name="Rectangle 28">
            <a:extLst>
              <a:ext uri="{FF2B5EF4-FFF2-40B4-BE49-F238E27FC236}">
                <a16:creationId xmlns:a16="http://schemas.microsoft.com/office/drawing/2014/main" id="{5D519DBC-4569-863A-CCD9-CDF0A0A7B2AF}"/>
              </a:ext>
            </a:extLst>
          </p:cNvPr>
          <p:cNvSpPr/>
          <p:nvPr/>
        </p:nvSpPr>
        <p:spPr>
          <a:xfrm>
            <a:off x="2102610" y="2770967"/>
            <a:ext cx="4933666" cy="1720461"/>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30" name="TextBox 29">
            <a:extLst>
              <a:ext uri="{FF2B5EF4-FFF2-40B4-BE49-F238E27FC236}">
                <a16:creationId xmlns:a16="http://schemas.microsoft.com/office/drawing/2014/main" id="{40AA04E3-E920-7043-B3E2-141DCCEED76D}"/>
              </a:ext>
            </a:extLst>
          </p:cNvPr>
          <p:cNvSpPr txBox="1"/>
          <p:nvPr/>
        </p:nvSpPr>
        <p:spPr>
          <a:xfrm>
            <a:off x="2114966" y="2805357"/>
            <a:ext cx="4945376" cy="207749"/>
          </a:xfrm>
          <a:prstGeom prst="rect">
            <a:avLst/>
          </a:prstGeom>
          <a:noFill/>
        </p:spPr>
        <p:txBody>
          <a:bodyPr wrap="square" rtlCol="0">
            <a:spAutoFit/>
          </a:bodyPr>
          <a:lstStyle/>
          <a:p>
            <a:pPr defTabSz="342900"/>
            <a:r>
              <a:rPr lang="en-US" sz="750" dirty="0">
                <a:solidFill>
                  <a:prstClr val="black"/>
                </a:solidFill>
                <a:latin typeface="Arial Black" panose="020B0A04020102020204" pitchFamily="34" charset="0"/>
              </a:rPr>
              <a:t>4)  Add a Resource Folder To New Neighbour/Member Welcome Packages:</a:t>
            </a:r>
            <a:endParaRPr lang="en-CA" sz="750" dirty="0">
              <a:solidFill>
                <a:prstClr val="black"/>
              </a:solidFill>
              <a:latin typeface="Arial Black" panose="020B0A04020102020204" pitchFamily="34" charset="0"/>
            </a:endParaRPr>
          </a:p>
        </p:txBody>
      </p:sp>
      <p:sp>
        <p:nvSpPr>
          <p:cNvPr id="31" name="Rectangle 30">
            <a:extLst>
              <a:ext uri="{FF2B5EF4-FFF2-40B4-BE49-F238E27FC236}">
                <a16:creationId xmlns:a16="http://schemas.microsoft.com/office/drawing/2014/main" id="{A1F8E6C6-3318-A5B2-BF51-2A27E7F98348}"/>
              </a:ext>
            </a:extLst>
          </p:cNvPr>
          <p:cNvSpPr/>
          <p:nvPr/>
        </p:nvSpPr>
        <p:spPr>
          <a:xfrm>
            <a:off x="2120732" y="4607335"/>
            <a:ext cx="4933666" cy="1704507"/>
          </a:xfrm>
          <a:prstGeom prst="rect">
            <a:avLst/>
          </a:prstGeom>
          <a:solidFill>
            <a:schemeClr val="accent1">
              <a:lumMod val="20000"/>
              <a:lumOff val="80000"/>
              <a:alpha val="3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defRPr/>
            </a:pPr>
            <a:endParaRPr lang="en-US" sz="1350" dirty="0">
              <a:solidFill>
                <a:prstClr val="black"/>
              </a:solidFill>
              <a:latin typeface="Calibri" panose="020F0502020204030204"/>
            </a:endParaRPr>
          </a:p>
        </p:txBody>
      </p:sp>
      <p:sp>
        <p:nvSpPr>
          <p:cNvPr id="24" name="TextBox 23">
            <a:extLst>
              <a:ext uri="{FF2B5EF4-FFF2-40B4-BE49-F238E27FC236}">
                <a16:creationId xmlns:a16="http://schemas.microsoft.com/office/drawing/2014/main" id="{22E26E47-D723-570D-EF77-4684EED0C9DA}"/>
              </a:ext>
            </a:extLst>
          </p:cNvPr>
          <p:cNvSpPr txBox="1"/>
          <p:nvPr/>
        </p:nvSpPr>
        <p:spPr>
          <a:xfrm>
            <a:off x="2104698" y="4689876"/>
            <a:ext cx="3502882" cy="207749"/>
          </a:xfrm>
          <a:prstGeom prst="rect">
            <a:avLst/>
          </a:prstGeom>
          <a:noFill/>
        </p:spPr>
        <p:txBody>
          <a:bodyPr wrap="none" rtlCol="0">
            <a:spAutoFit/>
          </a:bodyPr>
          <a:lstStyle/>
          <a:p>
            <a:pPr defTabSz="342900"/>
            <a:r>
              <a:rPr lang="en-US" sz="750" dirty="0">
                <a:solidFill>
                  <a:prstClr val="black"/>
                </a:solidFill>
                <a:latin typeface="Arial Black" panose="020B0A04020102020204" pitchFamily="34" charset="0"/>
              </a:rPr>
              <a:t>5) Encourage Members to Join You At Social Justice Meetings:</a:t>
            </a:r>
            <a:endParaRPr lang="en-CA" sz="750" dirty="0">
              <a:solidFill>
                <a:prstClr val="black"/>
              </a:solidFill>
              <a:latin typeface="Arial Black" panose="020B0A04020102020204" pitchFamily="34" charset="0"/>
            </a:endParaRPr>
          </a:p>
        </p:txBody>
      </p:sp>
      <p:pic>
        <p:nvPicPr>
          <p:cNvPr id="36" name="Picture 35">
            <a:extLst>
              <a:ext uri="{FF2B5EF4-FFF2-40B4-BE49-F238E27FC236}">
                <a16:creationId xmlns:a16="http://schemas.microsoft.com/office/drawing/2014/main" id="{63B4EF90-0435-B968-5C25-C9E3CE09369A}"/>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625193" y="4956624"/>
            <a:ext cx="1322856" cy="1265509"/>
          </a:xfrm>
          <a:prstGeom prst="rect">
            <a:avLst/>
          </a:prstGeom>
        </p:spPr>
      </p:pic>
      <p:sp>
        <p:nvSpPr>
          <p:cNvPr id="38" name="Rectangle 37">
            <a:extLst>
              <a:ext uri="{FF2B5EF4-FFF2-40B4-BE49-F238E27FC236}">
                <a16:creationId xmlns:a16="http://schemas.microsoft.com/office/drawing/2014/main" id="{7C3F1E69-3DDD-E20A-7783-74875F93104D}"/>
              </a:ext>
            </a:extLst>
          </p:cNvPr>
          <p:cNvSpPr/>
          <p:nvPr/>
        </p:nvSpPr>
        <p:spPr>
          <a:xfrm>
            <a:off x="5653999" y="5706993"/>
            <a:ext cx="1272815" cy="30425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342900"/>
            <a:endParaRPr lang="en-CA" sz="675" b="1" dirty="0">
              <a:solidFill>
                <a:prstClr val="white"/>
              </a:solidFill>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id="{C2C3E719-AA86-79B8-47C6-FD2F1EB7A0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74080" y="120711"/>
            <a:ext cx="351000" cy="398864"/>
          </a:xfrm>
          <a:prstGeom prst="rect">
            <a:avLst/>
          </a:prstGeom>
        </p:spPr>
      </p:pic>
      <p:sp>
        <p:nvSpPr>
          <p:cNvPr id="9" name="TextBox 8">
            <a:extLst>
              <a:ext uri="{FF2B5EF4-FFF2-40B4-BE49-F238E27FC236}">
                <a16:creationId xmlns:a16="http://schemas.microsoft.com/office/drawing/2014/main" id="{E4EAD9A2-08E1-2963-2481-59A82CC62C29}"/>
              </a:ext>
            </a:extLst>
          </p:cNvPr>
          <p:cNvSpPr txBox="1"/>
          <p:nvPr/>
        </p:nvSpPr>
        <p:spPr>
          <a:xfrm>
            <a:off x="2138727" y="945253"/>
            <a:ext cx="3414193" cy="1772280"/>
          </a:xfrm>
          <a:prstGeom prst="rect">
            <a:avLst/>
          </a:prstGeom>
          <a:noFill/>
        </p:spPr>
        <p:txBody>
          <a:bodyPr wrap="square">
            <a:spAutoFit/>
          </a:bodyPr>
          <a:lstStyle/>
          <a:p>
            <a:pPr marL="128588" indent="-128588" algn="just" defTabSz="342900">
              <a:spcAft>
                <a:spcPts val="600"/>
              </a:spcAft>
              <a:buFont typeface="Arial" panose="020B0604020202020204" pitchFamily="34" charset="0"/>
              <a:buChar char="•"/>
              <a:tabLst>
                <a:tab pos="270272"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Discuss with your president how resources could be incorporated into day-to-day support such as home visits and food card/voucher drop-offs.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spcAft>
                <a:spcPts val="600"/>
              </a:spcAft>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Provide information about resources at as many interactions points as possible.  For example, if you have a Fresh Food Box or Pantry, have resource brochures on display and/or packed with items you are providing to neighbours.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spcAft>
                <a:spcPts val="600"/>
              </a:spcAft>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A resource is more likely to be used by a neighbour if it is timely.   For example, it would be appropriate to include a brochure regarding Tax Clinics during March interactions.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spcAft>
                <a:spcPts val="450"/>
              </a:spcAft>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It is important not to overwhelm neighbours with too many resources at one time.</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When meeting with a neighbour consider handing out supplies such as a toothbrush and toothpaste as a conversation starter about dental health.</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43221436-A344-557B-E0BA-19E46B5E188B}"/>
              </a:ext>
            </a:extLst>
          </p:cNvPr>
          <p:cNvSpPr txBox="1"/>
          <p:nvPr/>
        </p:nvSpPr>
        <p:spPr>
          <a:xfrm>
            <a:off x="2181024" y="3046622"/>
            <a:ext cx="3102073" cy="1408078"/>
          </a:xfrm>
          <a:prstGeom prst="rect">
            <a:avLst/>
          </a:prstGeom>
          <a:noFill/>
        </p:spPr>
        <p:txBody>
          <a:bodyPr wrap="square">
            <a:spAutoFit/>
          </a:bodyPr>
          <a:lstStyle/>
          <a:p>
            <a:pPr marL="128588" indent="-128588" algn="just" defTabSz="342900">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Discuss with your president how a resource folder might be included with the new neighbour and new member information packages.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buFont typeface="Arial" panose="020B0604020202020204" pitchFamily="34" charset="0"/>
              <a:buChar char="•"/>
              <a:tabLst>
                <a:tab pos="342900" algn="l"/>
              </a:tabLst>
            </a:pPr>
            <a:endParaRPr lang="en-US" sz="60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Keep the information in the new neighbour folder to a few, high impact resources, such as the Resource Recap and Food Flyer.</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buFont typeface="Arial" panose="020B0604020202020204" pitchFamily="34" charset="0"/>
              <a:buChar char="•"/>
              <a:tabLst>
                <a:tab pos="342900" algn="l"/>
              </a:tabLst>
            </a:pPr>
            <a:endParaRPr lang="en-US" sz="60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You may want to follow up with both neighbours and members to see if they have any questions about the resources you included in the folder.  </a:t>
            </a:r>
          </a:p>
          <a:p>
            <a:pPr marL="128588" indent="-128588" algn="just" defTabSz="342900">
              <a:buFont typeface="Arial" panose="020B0604020202020204" pitchFamily="34" charset="0"/>
              <a:buChar char="•"/>
              <a:tabLst>
                <a:tab pos="342900" algn="l"/>
              </a:tabLst>
            </a:pPr>
            <a:endParaRPr lang="en-US" sz="60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buFont typeface="Arial" panose="020B0604020202020204" pitchFamily="34" charset="0"/>
              <a:buChar char="•"/>
              <a:tabLst>
                <a:tab pos="342900" algn="l"/>
              </a:tabLst>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Consider sending the neighbour an email with a link to the service providers.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342900"/>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6519BB8B-7AEC-4E47-DB09-B430BB814DB4}"/>
              </a:ext>
            </a:extLst>
          </p:cNvPr>
          <p:cNvSpPr txBox="1"/>
          <p:nvPr/>
        </p:nvSpPr>
        <p:spPr>
          <a:xfrm>
            <a:off x="2194874" y="4943110"/>
            <a:ext cx="3367339" cy="1246495"/>
          </a:xfrm>
          <a:prstGeom prst="rect">
            <a:avLst/>
          </a:prstGeom>
          <a:noFill/>
        </p:spPr>
        <p:txBody>
          <a:bodyPr wrap="square">
            <a:spAutoFit/>
          </a:bodyPr>
          <a:lstStyle/>
          <a:p>
            <a:pPr marL="128588" indent="-128588" algn="just" defTabSz="342900">
              <a:buFont typeface="Arial" panose="020B0604020202020204" pitchFamily="34" charset="0"/>
              <a:buChar char="•"/>
            </a:pPr>
            <a:r>
              <a:rPr lang="en-US" sz="750" dirty="0">
                <a:solidFill>
                  <a:prstClr val="black"/>
                </a:solidFill>
                <a:latin typeface="Calibri" panose="020F0502020204030204"/>
              </a:rPr>
              <a:t>While </a:t>
            </a: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Social Justice Meetings are intended for Social Justice Representatives, every member of your conference is welcome to attend</a:t>
            </a:r>
            <a:r>
              <a:rPr lang="en-US" sz="750" dirty="0">
                <a:solidFill>
                  <a:prstClr val="black"/>
                </a:solidFill>
                <a:latin typeface="Calibri" panose="020F0502020204030204"/>
              </a:rPr>
              <a:t>.</a:t>
            </a:r>
            <a:endParaRPr lang="en-CA" sz="750" dirty="0">
              <a:solidFill>
                <a:prstClr val="black"/>
              </a:solidFill>
              <a:latin typeface="Calibri" panose="020F0502020204030204"/>
            </a:endParaRPr>
          </a:p>
          <a:p>
            <a:pPr marL="128588" indent="-128588" algn="just" defTabSz="342900">
              <a:buFont typeface="Arial" panose="020B0604020202020204" pitchFamily="34" charset="0"/>
              <a:buChar char="•"/>
            </a:pPr>
            <a:endPar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buFont typeface="Arial" panose="020B0604020202020204" pitchFamily="34" charset="0"/>
              <a:buChar char="•"/>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New resources will be highlighted and discussed in depth at every meeting.  The meetings will serve as an excellent learning opportunity for any member interested in helping neighbours gain accesses to resources.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514350" algn="just" defTabSz="342900"/>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defTabSz="342900">
              <a:spcAft>
                <a:spcPts val="600"/>
              </a:spcAft>
              <a:buFont typeface="Arial" panose="020B0604020202020204" pitchFamily="34" charset="0"/>
              <a:buChar char="•"/>
            </a:pPr>
            <a:r>
              <a:rPr lang="en-US"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This may appeal to new members who have aligned skill sets.  For example, a teacher or banker may be interested in learning more about how we help neighbours access RESP/CLBs.</a:t>
            </a:r>
            <a:endParaRPr lang="en-CA" sz="75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E929B5D-3EC3-5255-C2FB-9C895495BC79}"/>
              </a:ext>
            </a:extLst>
          </p:cNvPr>
          <p:cNvSpPr txBox="1"/>
          <p:nvPr/>
        </p:nvSpPr>
        <p:spPr>
          <a:xfrm>
            <a:off x="5625194" y="5717334"/>
            <a:ext cx="1378904" cy="259751"/>
          </a:xfrm>
          <a:prstGeom prst="rect">
            <a:avLst/>
          </a:prstGeom>
          <a:noFill/>
        </p:spPr>
        <p:txBody>
          <a:bodyPr wrap="none" rtlCol="0">
            <a:spAutoFit/>
          </a:bodyPr>
          <a:lstStyle/>
          <a:p>
            <a:pPr defTabSz="342900"/>
            <a:r>
              <a:rPr lang="en-US" sz="1088" dirty="0">
                <a:solidFill>
                  <a:prstClr val="white"/>
                </a:solidFill>
                <a:latin typeface="Calibri" panose="020F0502020204030204"/>
              </a:rPr>
              <a:t>= TRANSFORMATION</a:t>
            </a:r>
            <a:endParaRPr lang="en-CA" sz="1088" dirty="0">
              <a:solidFill>
                <a:prstClr val="white"/>
              </a:solidFill>
              <a:latin typeface="Calibri" panose="020F0502020204030204"/>
            </a:endParaRPr>
          </a:p>
        </p:txBody>
      </p:sp>
      <p:pic>
        <p:nvPicPr>
          <p:cNvPr id="20" name="Picture 19">
            <a:extLst>
              <a:ext uri="{FF2B5EF4-FFF2-40B4-BE49-F238E27FC236}">
                <a16:creationId xmlns:a16="http://schemas.microsoft.com/office/drawing/2014/main" id="{6141DB9A-B559-C46F-2667-2105C1F8B8A5}"/>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5288722" y="3157070"/>
            <a:ext cx="1714500" cy="1285875"/>
          </a:xfrm>
          <a:prstGeom prst="rect">
            <a:avLst/>
          </a:prstGeom>
        </p:spPr>
      </p:pic>
      <p:pic>
        <p:nvPicPr>
          <p:cNvPr id="22" name="Picture 21">
            <a:extLst>
              <a:ext uri="{FF2B5EF4-FFF2-40B4-BE49-F238E27FC236}">
                <a16:creationId xmlns:a16="http://schemas.microsoft.com/office/drawing/2014/main" id="{865748B0-069B-B864-E6DB-7799F46459BF}"/>
              </a:ext>
            </a:extLst>
          </p:cNvPr>
          <p:cNvPicPr>
            <a:picLocks noChangeAspect="1"/>
          </p:cNvPicPr>
          <p:nvPr/>
        </p:nvPicPr>
        <p:blipFill>
          <a:blip r:embed="rId9"/>
          <a:stretch>
            <a:fillRect/>
          </a:stretch>
        </p:blipFill>
        <p:spPr>
          <a:xfrm>
            <a:off x="6249967" y="3417759"/>
            <a:ext cx="607103" cy="877314"/>
          </a:xfrm>
          <a:prstGeom prst="rect">
            <a:avLst/>
          </a:prstGeom>
        </p:spPr>
      </p:pic>
      <p:pic>
        <p:nvPicPr>
          <p:cNvPr id="23" name="Picture 22">
            <a:extLst>
              <a:ext uri="{FF2B5EF4-FFF2-40B4-BE49-F238E27FC236}">
                <a16:creationId xmlns:a16="http://schemas.microsoft.com/office/drawing/2014/main" id="{0D783EC1-5015-4355-E5F0-AEEABF51E8E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29212" y="3421199"/>
            <a:ext cx="618387" cy="847614"/>
          </a:xfrm>
          <a:prstGeom prst="rect">
            <a:avLst/>
          </a:prstGeom>
          <a:ln w="34925">
            <a:solidFill>
              <a:schemeClr val="tx1"/>
            </a:solidFill>
          </a:ln>
        </p:spPr>
      </p:pic>
    </p:spTree>
    <p:extLst>
      <p:ext uri="{BB962C8B-B14F-4D97-AF65-F5344CB8AC3E}">
        <p14:creationId xmlns:p14="http://schemas.microsoft.com/office/powerpoint/2010/main" val="909870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655;p37"/>
          <p:cNvSpPr txBox="1"/>
          <p:nvPr/>
        </p:nvSpPr>
        <p:spPr>
          <a:xfrm>
            <a:off x="340387" y="1981050"/>
            <a:ext cx="8562839" cy="2821263"/>
          </a:xfrm>
          <a:prstGeom prst="rect">
            <a:avLst/>
          </a:prstGeom>
          <a:noFill/>
          <a:ln>
            <a:solidFill>
              <a:schemeClr val="bg1"/>
            </a:solidFill>
          </a:ln>
        </p:spPr>
        <p:txBody>
          <a:bodyPr spcFirstLastPara="1" wrap="square" lIns="68569" tIns="68569" rIns="68569" bIns="68569" anchor="t" anchorCtr="0">
            <a:spAutoFit/>
          </a:bodyPr>
          <a:lstStyle/>
          <a:p>
            <a:pPr marL="214313" marR="0" lvl="0"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US" sz="1500" b="1"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endParaRPr>
          </a:p>
          <a:p>
            <a:pPr marL="557213" marR="0" lvl="1"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Step 1:     </a:t>
            </a:r>
            <a:r>
              <a:rPr kumimoji="0" lang="en-US" b="1"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Welcome:  </a:t>
            </a:r>
            <a:r>
              <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Empathy &amp; Addressing Urgent Needs</a:t>
            </a:r>
          </a:p>
          <a:p>
            <a:pPr marL="557213" marR="0" lvl="1"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endParaRPr>
          </a:p>
          <a:p>
            <a:pPr marL="557213" marR="0" lvl="1"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Step 2:     </a:t>
            </a:r>
            <a:r>
              <a:rPr kumimoji="0" lang="en-US" b="1"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Understanding:  </a:t>
            </a:r>
            <a:r>
              <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Understanding Circumstances &amp; Needs</a:t>
            </a:r>
          </a:p>
          <a:p>
            <a:pPr marL="557213" marR="0" lvl="1"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endParaRPr>
          </a:p>
          <a:p>
            <a:pPr marL="557213" marR="0" lvl="1"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Step 3:     </a:t>
            </a:r>
            <a:r>
              <a:rPr kumimoji="0" lang="en-US" b="1"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Create the Plan</a:t>
            </a:r>
          </a:p>
          <a:p>
            <a:pPr marL="557213" marR="0" lvl="1"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endParaRPr>
          </a:p>
          <a:p>
            <a:pPr marL="557213" marR="0" lvl="1"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Step 4: 	   </a:t>
            </a:r>
            <a:r>
              <a:rPr kumimoji="0" lang="en-US" b="1"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Walking Alongside:  </a:t>
            </a:r>
            <a:r>
              <a:rPr kumimoji="0" lang="en-US" b="0"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rPr>
              <a:t>Creating Plan &amp; Accessing Resources </a:t>
            </a:r>
          </a:p>
        </p:txBody>
      </p:sp>
      <p:sp>
        <p:nvSpPr>
          <p:cNvPr id="5" name="Rectangle 4">
            <a:extLst>
              <a:ext uri="{FF2B5EF4-FFF2-40B4-BE49-F238E27FC236}">
                <a16:creationId xmlns:a16="http://schemas.microsoft.com/office/drawing/2014/main" id="{06EEBE81-6785-56D7-3524-1411B116C6BC}"/>
              </a:ext>
            </a:extLst>
          </p:cNvPr>
          <p:cNvSpPr/>
          <p:nvPr/>
        </p:nvSpPr>
        <p:spPr>
          <a:xfrm>
            <a:off x="-4157" y="12296"/>
            <a:ext cx="9144000" cy="6858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Veranda"/>
              </a:rPr>
              <a:t>New </a:t>
            </a:r>
            <a:r>
              <a:rPr kumimoji="0" lang="en-US" sz="2800" b="1" i="0" u="none" strike="noStrike" kern="1200" cap="none" spc="0" normalizeH="0" baseline="0" noProof="0" dirty="0" err="1">
                <a:ln>
                  <a:noFill/>
                </a:ln>
                <a:solidFill>
                  <a:prstClr val="white"/>
                </a:solidFill>
                <a:effectLst/>
                <a:uLnTx/>
                <a:uFillTx/>
                <a:latin typeface="Veranda"/>
              </a:rPr>
              <a:t>Neighbour</a:t>
            </a:r>
            <a:r>
              <a:rPr kumimoji="0" lang="en-US" sz="2800" b="1" i="0" u="none" strike="noStrike" kern="1200" cap="none" spc="0" normalizeH="0" baseline="0" noProof="0" dirty="0">
                <a:ln>
                  <a:noFill/>
                </a:ln>
                <a:solidFill>
                  <a:prstClr val="white"/>
                </a:solidFill>
                <a:effectLst/>
                <a:uLnTx/>
                <a:uFillTx/>
                <a:latin typeface="Veranda"/>
              </a:rPr>
              <a:t> Welcome Model Overview</a:t>
            </a:r>
            <a:endParaRPr kumimoji="0" lang="en-CA" sz="2800" b="1" i="0" u="none" strike="noStrike" kern="1200" cap="none" spc="0" normalizeH="0" baseline="0" noProof="0" dirty="0">
              <a:ln>
                <a:noFill/>
              </a:ln>
              <a:solidFill>
                <a:prstClr val="white"/>
              </a:solidFill>
              <a:effectLst/>
              <a:uLnTx/>
              <a:uFillTx/>
              <a:latin typeface="Veranda"/>
            </a:endParaRPr>
          </a:p>
        </p:txBody>
      </p:sp>
      <p:pic>
        <p:nvPicPr>
          <p:cNvPr id="6" name="Picture 5">
            <a:extLst>
              <a:ext uri="{FF2B5EF4-FFF2-40B4-BE49-F238E27FC236}">
                <a16:creationId xmlns:a16="http://schemas.microsoft.com/office/drawing/2014/main" id="{2538D45D-FEB8-E685-0E2E-29D6CCCBFE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302" t="3920" r="2229" b="79610"/>
          <a:stretch/>
        </p:blipFill>
        <p:spPr>
          <a:xfrm>
            <a:off x="8482550" y="60304"/>
            <a:ext cx="547823" cy="589784"/>
          </a:xfrm>
          <a:prstGeom prst="rect">
            <a:avLst/>
          </a:prstGeom>
        </p:spPr>
      </p:pic>
    </p:spTree>
    <p:extLst>
      <p:ext uri="{BB962C8B-B14F-4D97-AF65-F5344CB8AC3E}">
        <p14:creationId xmlns:p14="http://schemas.microsoft.com/office/powerpoint/2010/main" val="2824542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ocess 6"/>
          <p:cNvSpPr/>
          <p:nvPr/>
        </p:nvSpPr>
        <p:spPr>
          <a:xfrm>
            <a:off x="4285212" y="4647854"/>
            <a:ext cx="3229494" cy="444731"/>
          </a:xfrm>
          <a:prstGeom prst="flowChartProcess">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Google Shape;6655;p37"/>
          <p:cNvSpPr txBox="1"/>
          <p:nvPr/>
        </p:nvSpPr>
        <p:spPr>
          <a:xfrm>
            <a:off x="340387" y="1143410"/>
            <a:ext cx="8562839" cy="1310593"/>
          </a:xfrm>
          <a:prstGeom prst="rect">
            <a:avLst/>
          </a:prstGeom>
          <a:noFill/>
          <a:ln>
            <a:noFill/>
          </a:ln>
        </p:spPr>
        <p:txBody>
          <a:bodyPr spcFirstLastPara="1" wrap="square" lIns="68569" tIns="68569" rIns="68569" bIns="68569" anchor="t" anchorCtr="0">
            <a:spAutoFit/>
          </a:bodyPr>
          <a:lstStyle/>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b="0" i="0" u="none" strike="noStrike" kern="1200" cap="none" spc="0" normalizeH="0" baseline="0" noProof="0" dirty="0">
                <a:ln>
                  <a:noFill/>
                </a:ln>
                <a:solidFill>
                  <a:prstClr val="black"/>
                </a:solidFill>
                <a:effectLst/>
                <a:uLnTx/>
                <a:uFillTx/>
                <a:latin typeface="Veranda"/>
                <a:cs typeface="Arial" panose="020B0604020202020204" pitchFamily="34" charset="0"/>
              </a:rPr>
              <a:t>The four steps outline a process of building trust, understanding needs, and providing support to neighbours in challenging situations. The emphasis on empathy, understanding, and collaboration prioritizes our neighbour's well-being and empowerment and creates a rewarding relationship for the SSVP member and neighbour.</a:t>
            </a:r>
            <a:endParaRPr kumimoji="0" lang="en-US" b="1" i="0" u="none" strike="noStrike" kern="1200" cap="none" spc="0" normalizeH="0" baseline="0" noProof="0" dirty="0">
              <a:ln>
                <a:noFill/>
              </a:ln>
              <a:solidFill>
                <a:srgbClr val="44546A"/>
              </a:solidFill>
              <a:effectLst/>
              <a:uLnTx/>
              <a:uFillTx/>
              <a:latin typeface="Veranda"/>
              <a:ea typeface="Montserrat SemiBold"/>
              <a:cs typeface="Arial" panose="020B0604020202020204" pitchFamily="34" charset="0"/>
              <a:sym typeface="Montserrat SemiBold"/>
            </a:endParaRPr>
          </a:p>
        </p:txBody>
      </p:sp>
      <p:sp>
        <p:nvSpPr>
          <p:cNvPr id="6" name="Flowchart: Sequential Access Storage 5"/>
          <p:cNvSpPr/>
          <p:nvPr/>
        </p:nvSpPr>
        <p:spPr>
          <a:xfrm>
            <a:off x="2568633" y="2997778"/>
            <a:ext cx="2161310" cy="2094807"/>
          </a:xfrm>
          <a:prstGeom prst="flowChartMagneticTap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p:cNvSpPr/>
          <p:nvPr/>
        </p:nvSpPr>
        <p:spPr>
          <a:xfrm>
            <a:off x="4370418" y="3334443"/>
            <a:ext cx="577734" cy="577734"/>
          </a:xfrm>
          <a:prstGeom prst="ellipse">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9" name="Oval 8"/>
          <p:cNvSpPr/>
          <p:nvPr/>
        </p:nvSpPr>
        <p:spPr>
          <a:xfrm>
            <a:off x="2790999" y="2875166"/>
            <a:ext cx="577734" cy="577734"/>
          </a:xfrm>
          <a:prstGeom prst="ellipse">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10" name="Oval 9"/>
          <p:cNvSpPr/>
          <p:nvPr/>
        </p:nvSpPr>
        <p:spPr>
          <a:xfrm>
            <a:off x="2350424" y="4176107"/>
            <a:ext cx="577734" cy="577734"/>
          </a:xfrm>
          <a:prstGeom prst="ellipse">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11" name="Oval 10"/>
          <p:cNvSpPr/>
          <p:nvPr/>
        </p:nvSpPr>
        <p:spPr>
          <a:xfrm>
            <a:off x="3823861" y="4533554"/>
            <a:ext cx="577734" cy="577734"/>
          </a:xfrm>
          <a:prstGeom prst="ellipse">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
        <p:nvSpPr>
          <p:cNvPr id="12" name="TextBox 11"/>
          <p:cNvSpPr txBox="1"/>
          <p:nvPr/>
        </p:nvSpPr>
        <p:spPr>
          <a:xfrm>
            <a:off x="4810988" y="3404019"/>
            <a:ext cx="115131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Empathy &amp; Urgent Needs</a:t>
            </a:r>
          </a:p>
        </p:txBody>
      </p:sp>
      <p:sp>
        <p:nvSpPr>
          <p:cNvPr id="14" name="TextBox 13"/>
          <p:cNvSpPr txBox="1"/>
          <p:nvPr/>
        </p:nvSpPr>
        <p:spPr>
          <a:xfrm>
            <a:off x="1824640" y="2798379"/>
            <a:ext cx="115131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Understand their story &amp; needs</a:t>
            </a:r>
          </a:p>
        </p:txBody>
      </p:sp>
      <p:sp>
        <p:nvSpPr>
          <p:cNvPr id="15" name="TextBox 14"/>
          <p:cNvSpPr txBox="1"/>
          <p:nvPr/>
        </p:nvSpPr>
        <p:spPr>
          <a:xfrm>
            <a:off x="1248983" y="4129598"/>
            <a:ext cx="11513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Mapping their needs to resources and creating a plan</a:t>
            </a:r>
          </a:p>
        </p:txBody>
      </p:sp>
      <p:sp>
        <p:nvSpPr>
          <p:cNvPr id="16" name="TextBox 15"/>
          <p:cNvSpPr txBox="1"/>
          <p:nvPr/>
        </p:nvSpPr>
        <p:spPr>
          <a:xfrm>
            <a:off x="4688362" y="4662398"/>
            <a:ext cx="2685017"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white"/>
                </a:solidFill>
                <a:effectLst/>
                <a:uLnTx/>
                <a:uFillTx/>
                <a:latin typeface="Calibri" panose="020F0502020204030204"/>
                <a:ea typeface="+mn-ea"/>
                <a:cs typeface="+mn-cs"/>
              </a:rPr>
              <a:t>Walking alongside our neighbours as they connect to resources </a:t>
            </a:r>
          </a:p>
        </p:txBody>
      </p:sp>
      <p:sp>
        <p:nvSpPr>
          <p:cNvPr id="17" name="TextBox 16"/>
          <p:cNvSpPr txBox="1"/>
          <p:nvPr/>
        </p:nvSpPr>
        <p:spPr>
          <a:xfrm>
            <a:off x="3133900" y="5111289"/>
            <a:ext cx="115131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Equip &amp; Empower our Neighbours</a:t>
            </a:r>
          </a:p>
        </p:txBody>
      </p:sp>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7490" y="3264999"/>
            <a:ext cx="454607" cy="459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6551" y="3146675"/>
            <a:ext cx="731845" cy="69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98612" y="2805960"/>
            <a:ext cx="613069" cy="582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42097" y="4343075"/>
            <a:ext cx="785813" cy="821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1119" y="4209012"/>
            <a:ext cx="646964" cy="644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A0FA1489-EC84-68F7-3238-DF9B5934E03C}"/>
              </a:ext>
            </a:extLst>
          </p:cNvPr>
          <p:cNvSpPr/>
          <p:nvPr/>
        </p:nvSpPr>
        <p:spPr>
          <a:xfrm>
            <a:off x="-4157" y="12296"/>
            <a:ext cx="9144000" cy="6858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algn="ctr" defTabSz="685800">
              <a:tabLst>
                <a:tab pos="386954" algn="l"/>
              </a:tabLst>
              <a:defRPr/>
            </a:pPr>
            <a:r>
              <a:rPr kumimoji="0" lang="en-US" sz="2800" b="1" i="0" u="none" strike="noStrike" kern="1200" cap="none" spc="0" normalizeH="0" baseline="0" noProof="0" dirty="0">
                <a:ln>
                  <a:noFill/>
                </a:ln>
                <a:solidFill>
                  <a:prstClr val="white"/>
                </a:solidFill>
                <a:effectLst/>
                <a:uLnTx/>
                <a:uFillTx/>
                <a:latin typeface="Veranda"/>
              </a:rPr>
              <a:t>New </a:t>
            </a:r>
            <a:r>
              <a:rPr kumimoji="0" lang="en-US" sz="2800" b="1" i="0" u="none" strike="noStrike" kern="1200" cap="none" spc="0" normalizeH="0" baseline="0" noProof="0" dirty="0" err="1">
                <a:ln>
                  <a:noFill/>
                </a:ln>
                <a:solidFill>
                  <a:prstClr val="white"/>
                </a:solidFill>
                <a:effectLst/>
                <a:uLnTx/>
                <a:uFillTx/>
                <a:latin typeface="Veranda"/>
              </a:rPr>
              <a:t>Neighbour</a:t>
            </a:r>
            <a:r>
              <a:rPr kumimoji="0" lang="en-US" sz="2800" b="1" i="0" u="none" strike="noStrike" kern="1200" cap="none" spc="0" normalizeH="0" baseline="0" noProof="0" dirty="0">
                <a:ln>
                  <a:noFill/>
                </a:ln>
                <a:solidFill>
                  <a:prstClr val="white"/>
                </a:solidFill>
                <a:effectLst/>
                <a:uLnTx/>
                <a:uFillTx/>
                <a:latin typeface="Veranda"/>
              </a:rPr>
              <a:t> Welcome Model Overview</a:t>
            </a:r>
            <a:endParaRPr kumimoji="0" lang="en-CA" sz="2800" b="1" i="0" u="none" strike="noStrike" kern="1200" cap="none" spc="0" normalizeH="0" baseline="0" noProof="0" dirty="0">
              <a:ln>
                <a:noFill/>
              </a:ln>
              <a:solidFill>
                <a:prstClr val="white"/>
              </a:solidFill>
              <a:effectLst/>
              <a:uLnTx/>
              <a:uFillTx/>
              <a:latin typeface="Veranda"/>
            </a:endParaRPr>
          </a:p>
        </p:txBody>
      </p:sp>
      <p:pic>
        <p:nvPicPr>
          <p:cNvPr id="13" name="Picture 12">
            <a:extLst>
              <a:ext uri="{FF2B5EF4-FFF2-40B4-BE49-F238E27FC236}">
                <a16:creationId xmlns:a16="http://schemas.microsoft.com/office/drawing/2014/main" id="{867B6D21-EC0B-B585-038B-591FB4EE7B6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6302" t="3920" r="2229" b="79610"/>
          <a:stretch/>
        </p:blipFill>
        <p:spPr>
          <a:xfrm>
            <a:off x="8482550" y="60304"/>
            <a:ext cx="547823" cy="589784"/>
          </a:xfrm>
          <a:prstGeom prst="rect">
            <a:avLst/>
          </a:prstGeom>
        </p:spPr>
      </p:pic>
    </p:spTree>
    <p:extLst>
      <p:ext uri="{BB962C8B-B14F-4D97-AF65-F5344CB8AC3E}">
        <p14:creationId xmlns:p14="http://schemas.microsoft.com/office/powerpoint/2010/main" val="2129087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B574684-1893-6101-2484-DB9D3B83C4A3}"/>
              </a:ext>
            </a:extLst>
          </p:cNvPr>
          <p:cNvSpPr txBox="1">
            <a:spLocks/>
          </p:cNvSpPr>
          <p:nvPr/>
        </p:nvSpPr>
        <p:spPr>
          <a:xfrm>
            <a:off x="-291739" y="294847"/>
            <a:ext cx="9808029" cy="1044388"/>
          </a:xfrm>
          <a:prstGeom prst="rect">
            <a:avLst/>
          </a:prstGeom>
        </p:spPr>
        <p:txBody>
          <a:bodyPr vert="horz" lIns="91440" tIns="45720" rIns="91440" bIns="45720" rtlCol="0" anchor="t" anchorCtr="0">
            <a:noAutofit/>
          </a:bodyPr>
          <a:lstStyle>
            <a:lvl1pPr algn="ctr" defTabSz="685800" rtl="0" eaLnBrk="1" latinLnBrk="0" hangingPunct="1">
              <a:spcBef>
                <a:spcPct val="0"/>
              </a:spcBef>
              <a:buNone/>
              <a:defRPr sz="2100" b="0" kern="1200">
                <a:solidFill>
                  <a:srgbClr val="0070C0"/>
                </a:solidFill>
                <a:effectLst/>
                <a:latin typeface="Calibri" pitchFamily="34" charset="0"/>
                <a:ea typeface="+mj-ea"/>
                <a:cs typeface="Calibri" pitchFamily="34" charset="0"/>
              </a:defRPr>
            </a:lvl1pPr>
          </a:lstStyle>
          <a:p>
            <a:pPr marL="0" marR="0" lvl="0" indent="0" defTabSz="6858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Calibri" pitchFamily="34" charset="0"/>
              </a:rPr>
              <a:t>Journey from Transactional Charity </a:t>
            </a:r>
          </a:p>
          <a:p>
            <a:pPr marL="0" marR="0" lvl="0" indent="0" defTabSz="6858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Calibri" pitchFamily="34" charset="0"/>
              </a:rPr>
              <a:t>to Relational Ministry </a:t>
            </a:r>
          </a:p>
        </p:txBody>
      </p:sp>
      <p:pic>
        <p:nvPicPr>
          <p:cNvPr id="7" name="Picture 6">
            <a:extLst>
              <a:ext uri="{FF2B5EF4-FFF2-40B4-BE49-F238E27FC236}">
                <a16:creationId xmlns:a16="http://schemas.microsoft.com/office/drawing/2014/main" id="{62FF6014-A629-4E6D-9F56-3C542048380D}"/>
              </a:ext>
            </a:extLst>
          </p:cNvPr>
          <p:cNvPicPr>
            <a:picLocks noChangeAspect="1"/>
          </p:cNvPicPr>
          <p:nvPr/>
        </p:nvPicPr>
        <p:blipFill rotWithShape="1">
          <a:blip r:embed="rId3"/>
          <a:srcRect l="17122" t="18549" r="17878" b="31850"/>
          <a:stretch/>
        </p:blipFill>
        <p:spPr>
          <a:xfrm>
            <a:off x="317239" y="2696795"/>
            <a:ext cx="3124961" cy="1722805"/>
          </a:xfrm>
          <a:prstGeom prst="rect">
            <a:avLst/>
          </a:prstGeom>
          <a:ln w="34925">
            <a:solidFill>
              <a:schemeClr val="bg1"/>
            </a:solidFill>
          </a:ln>
          <a:effectLst/>
        </p:spPr>
      </p:pic>
      <p:sp>
        <p:nvSpPr>
          <p:cNvPr id="8" name="TextBox 7">
            <a:extLst>
              <a:ext uri="{FF2B5EF4-FFF2-40B4-BE49-F238E27FC236}">
                <a16:creationId xmlns:a16="http://schemas.microsoft.com/office/drawing/2014/main" id="{B458E734-67E4-7440-836B-A6760541EF56}"/>
              </a:ext>
            </a:extLst>
          </p:cNvPr>
          <p:cNvSpPr txBox="1"/>
          <p:nvPr/>
        </p:nvSpPr>
        <p:spPr>
          <a:xfrm>
            <a:off x="2769861" y="3007908"/>
            <a:ext cx="6297939" cy="216982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rPr>
              <a:t>“Do not be afraid of new beginnings.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rPr>
              <a:t>Be creative. Be inventive.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rPr>
              <a:t>Organize new works for love in the service of the poor.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rPr>
              <a:t>You who have energy; Who have enthusiasm;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rPr>
              <a:t>Who want to do something of value for the future;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rPr>
              <a:t>Be inventive, launch out; do not wait.”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rPr>
              <a:t>Blessed Frederic Ozanam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rPr>
              <a:t>1833</a:t>
            </a:r>
            <a:endParaRPr kumimoji="0" lang="en-CA" sz="1500" b="0" i="0" u="none" strike="noStrike" kern="0" cap="none" spc="0" normalizeH="0" baseline="0" noProof="0" dirty="0">
              <a:ln>
                <a:noFill/>
              </a:ln>
              <a:solidFill>
                <a:srgbClr val="FFFFFF"/>
              </a:solidFill>
              <a:effectLst/>
              <a:uLnTx/>
              <a:uFillTx/>
              <a:latin typeface="Veranda"/>
              <a:ea typeface="Verdana" panose="020B0604030504040204" pitchFamily="34" charset="0"/>
              <a:cs typeface="+mn-cs"/>
            </a:endParaRPr>
          </a:p>
        </p:txBody>
      </p:sp>
    </p:spTree>
    <p:extLst>
      <p:ext uri="{BB962C8B-B14F-4D97-AF65-F5344CB8AC3E}">
        <p14:creationId xmlns:p14="http://schemas.microsoft.com/office/powerpoint/2010/main" val="2160612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655;p37"/>
          <p:cNvSpPr txBox="1"/>
          <p:nvPr/>
        </p:nvSpPr>
        <p:spPr>
          <a:xfrm>
            <a:off x="215696" y="1552945"/>
            <a:ext cx="8562839" cy="4526858"/>
          </a:xfrm>
          <a:prstGeom prst="rect">
            <a:avLst/>
          </a:prstGeom>
          <a:noFill/>
          <a:ln>
            <a:noFill/>
          </a:ln>
        </p:spPr>
        <p:txBody>
          <a:bodyPr spcFirstLastPara="1" wrap="square" lIns="68569" tIns="68569" rIns="68569" bIns="68569" anchor="t" anchorCtr="0">
            <a:spAutoFit/>
          </a:bodyPr>
          <a:lstStyle/>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600" b="1"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This is an initial in home visit where we assess and provide for urgent needs (most likely food vouchers) and provide empathy and encouragement.  Key activities include:</a:t>
            </a:r>
          </a:p>
          <a:p>
            <a:pPr marL="214313" marR="0" lvl="0"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endParaRPr>
          </a:p>
          <a:p>
            <a:pPr marL="214313" marR="0" lvl="0"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Provide for </a:t>
            </a:r>
            <a:r>
              <a:rPr kumimoji="0" lang="en-US" sz="1600" b="1"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immediate needs </a:t>
            </a: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(e.g., food)</a:t>
            </a:r>
          </a:p>
          <a:p>
            <a:pPr marL="214313" marR="0" lvl="0"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Share New Neighbour welcome information, along with key community resources</a:t>
            </a:r>
          </a:p>
          <a:p>
            <a:pPr marL="214313" marR="0" lvl="0"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Leave step 2 </a:t>
            </a:r>
            <a:r>
              <a:rPr kumimoji="0" lang="en-US" sz="1600" b="1"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New Neighbour Welcome Form </a:t>
            </a: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to the neighbour to fill out for the step 2 visit</a:t>
            </a:r>
          </a:p>
          <a:p>
            <a:pPr marL="557213" marR="0" lvl="1"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1"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New Neighbour Welcome Form</a:t>
            </a: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 will collect address, email, phone number, names and ages of each resident, and collection some high level financial information so we can start to uncover opportunities for us to help</a:t>
            </a:r>
          </a:p>
          <a:p>
            <a:pPr marL="214313" marR="0" lvl="0"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endParaRPr>
          </a:p>
        </p:txBody>
      </p:sp>
      <p:sp>
        <p:nvSpPr>
          <p:cNvPr id="5" name="Rectangle 4">
            <a:extLst>
              <a:ext uri="{FF2B5EF4-FFF2-40B4-BE49-F238E27FC236}">
                <a16:creationId xmlns:a16="http://schemas.microsoft.com/office/drawing/2014/main" id="{79BD3D6C-492F-FC96-9B2A-0B1EA02BECE6}"/>
              </a:ext>
            </a:extLst>
          </p:cNvPr>
          <p:cNvSpPr/>
          <p:nvPr/>
        </p:nvSpPr>
        <p:spPr>
          <a:xfrm>
            <a:off x="-4157" y="12296"/>
            <a:ext cx="9144000" cy="6858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Veranda"/>
              </a:rPr>
              <a:t>Step 1 - Initial Visit:  Empathy &amp; Urgent Needs </a:t>
            </a:r>
            <a:endParaRPr kumimoji="0" lang="en-CA" sz="2800" b="1" i="0" u="none" strike="noStrike" kern="1200" cap="none" spc="0" normalizeH="0" baseline="0" noProof="0" dirty="0">
              <a:ln>
                <a:noFill/>
              </a:ln>
              <a:solidFill>
                <a:prstClr val="white"/>
              </a:solidFill>
              <a:effectLst/>
              <a:uLnTx/>
              <a:uFillTx/>
              <a:latin typeface="Veranda"/>
            </a:endParaRPr>
          </a:p>
        </p:txBody>
      </p:sp>
      <p:pic>
        <p:nvPicPr>
          <p:cNvPr id="6" name="Picture 5">
            <a:extLst>
              <a:ext uri="{FF2B5EF4-FFF2-40B4-BE49-F238E27FC236}">
                <a16:creationId xmlns:a16="http://schemas.microsoft.com/office/drawing/2014/main" id="{3DE9BCA1-CEC5-3CA4-61D6-F3F10CF6BD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8482550" y="60304"/>
            <a:ext cx="547823" cy="589784"/>
          </a:xfrm>
          <a:prstGeom prst="rect">
            <a:avLst/>
          </a:prstGeom>
        </p:spPr>
      </p:pic>
    </p:spTree>
    <p:extLst>
      <p:ext uri="{BB962C8B-B14F-4D97-AF65-F5344CB8AC3E}">
        <p14:creationId xmlns:p14="http://schemas.microsoft.com/office/powerpoint/2010/main" val="1949895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655;p37"/>
          <p:cNvSpPr txBox="1"/>
          <p:nvPr/>
        </p:nvSpPr>
        <p:spPr>
          <a:xfrm>
            <a:off x="215696" y="1552945"/>
            <a:ext cx="8562839" cy="4955180"/>
          </a:xfrm>
          <a:prstGeom prst="rect">
            <a:avLst/>
          </a:prstGeom>
          <a:noFill/>
          <a:ln>
            <a:noFill/>
          </a:ln>
        </p:spPr>
        <p:txBody>
          <a:bodyPr spcFirstLastPara="1" wrap="square" lIns="68569" tIns="68569" rIns="68569" bIns="68569" anchor="t" anchorCtr="0">
            <a:spAutoFit/>
          </a:bodyPr>
          <a:lstStyle/>
          <a:p>
            <a:pPr marL="0" marR="0" lvl="0" indent="0" algn="l" defTabSz="457200" rtl="0" eaLnBrk="1" fontAlgn="auto" latinLnBrk="0" hangingPunct="1">
              <a:lnSpc>
                <a:spcPct val="100000"/>
              </a:lnSpc>
              <a:spcBef>
                <a:spcPts val="0"/>
              </a:spcBef>
              <a:spcAft>
                <a:spcPts val="450"/>
              </a:spcAft>
              <a:buClrTx/>
              <a:buSzPct val="150000"/>
              <a:buFontTx/>
              <a:buNone/>
              <a:tabLst/>
              <a:defRPr/>
            </a:pPr>
            <a:r>
              <a:rPr kumimoji="0" lang="en-US" sz="1600" b="1"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This is a more in depth visit, where we can understand their circumstances and needs and begin to offer referrals. One member leads the Step 2 visit process and invites other members to participate so more members can get experience with the Step 2 visit.  Key activities include:</a:t>
            </a:r>
          </a:p>
          <a:p>
            <a:pPr marL="214313" marR="0" lvl="0"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endParaRPr>
          </a:p>
          <a:p>
            <a:pPr marL="214313" marR="0" lvl="0"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We review the form and understand more of their story (what they are willing/wish to share) and understand how to better help them</a:t>
            </a:r>
          </a:p>
          <a:p>
            <a:pPr marL="214313" marR="0" lvl="0"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Follow up with an email outlining all of the various programs, opportunities and services.</a:t>
            </a:r>
          </a:p>
          <a:p>
            <a:pPr marL="557213" marR="0" lvl="1"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We fully understand that the amount of information that is shared is overwhelming (even for Vincentians) and unless we can spend time walking alongside, many of the resources will not be activated.</a:t>
            </a:r>
          </a:p>
          <a:p>
            <a:pPr marL="557213" marR="0" lvl="1"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Sample of the follow up email on next page</a:t>
            </a:r>
          </a:p>
        </p:txBody>
      </p:sp>
      <p:sp>
        <p:nvSpPr>
          <p:cNvPr id="5" name="Rectangle 4">
            <a:extLst>
              <a:ext uri="{FF2B5EF4-FFF2-40B4-BE49-F238E27FC236}">
                <a16:creationId xmlns:a16="http://schemas.microsoft.com/office/drawing/2014/main" id="{C855C2A1-14C2-59EF-0EC1-9E4C2260AF87}"/>
              </a:ext>
            </a:extLst>
          </p:cNvPr>
          <p:cNvSpPr/>
          <p:nvPr/>
        </p:nvSpPr>
        <p:spPr>
          <a:xfrm>
            <a:off x="-4157" y="12296"/>
            <a:ext cx="9144000" cy="6858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tab pos="386954" algn="l"/>
              </a:tabLst>
              <a:defRPr/>
            </a:pPr>
            <a:r>
              <a:rPr kumimoji="0" lang="en-US" sz="2400" b="1" i="0" u="none" strike="noStrike" kern="1200" cap="none" spc="0" normalizeH="0" baseline="0" noProof="0" dirty="0">
                <a:ln>
                  <a:noFill/>
                </a:ln>
                <a:solidFill>
                  <a:prstClr val="white"/>
                </a:solidFill>
                <a:effectLst/>
                <a:uLnTx/>
                <a:uFillTx/>
                <a:latin typeface="Veranda"/>
              </a:rPr>
              <a:t>Step 2 – Second Visit:  Understand their Story &amp; Needs    </a:t>
            </a:r>
            <a:endParaRPr kumimoji="0" lang="en-CA" sz="2400" b="1" i="0" u="none" strike="noStrike" kern="1200" cap="none" spc="0" normalizeH="0" baseline="0" noProof="0" dirty="0">
              <a:ln>
                <a:noFill/>
              </a:ln>
              <a:solidFill>
                <a:prstClr val="white"/>
              </a:solidFill>
              <a:effectLst/>
              <a:uLnTx/>
              <a:uFillTx/>
              <a:latin typeface="Veranda"/>
            </a:endParaRPr>
          </a:p>
        </p:txBody>
      </p:sp>
      <p:pic>
        <p:nvPicPr>
          <p:cNvPr id="6" name="Picture 5">
            <a:extLst>
              <a:ext uri="{FF2B5EF4-FFF2-40B4-BE49-F238E27FC236}">
                <a16:creationId xmlns:a16="http://schemas.microsoft.com/office/drawing/2014/main" id="{81215401-DA3F-3715-1ED2-67A0891FF1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8482550" y="60304"/>
            <a:ext cx="547823" cy="589784"/>
          </a:xfrm>
          <a:prstGeom prst="rect">
            <a:avLst/>
          </a:prstGeom>
        </p:spPr>
      </p:pic>
    </p:spTree>
    <p:extLst>
      <p:ext uri="{BB962C8B-B14F-4D97-AF65-F5344CB8AC3E}">
        <p14:creationId xmlns:p14="http://schemas.microsoft.com/office/powerpoint/2010/main" val="447188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655;p37"/>
          <p:cNvSpPr txBox="1"/>
          <p:nvPr/>
        </p:nvSpPr>
        <p:spPr>
          <a:xfrm>
            <a:off x="215696" y="800591"/>
            <a:ext cx="8562839" cy="5863121"/>
          </a:xfrm>
          <a:prstGeom prst="rect">
            <a:avLst/>
          </a:prstGeom>
          <a:noFill/>
          <a:ln>
            <a:noFill/>
          </a:ln>
        </p:spPr>
        <p:txBody>
          <a:bodyPr spcFirstLastPara="1" wrap="square" lIns="68569" tIns="68569" rIns="68569" bIns="68569" anchor="t" anchorCtr="0">
            <a:spAutoFit/>
          </a:bodyPr>
          <a:lstStyle/>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1) CRA - call CRA to get your My Account reinstated, so you can access your 2023 Notice of Assessment (NOA). You can also let them know that you are currently not working, on ODSP receiving $1495/month with rent of $1,000. Let them know that withholding your Child Care Benefit and tax refunds is a hardship for your family and you would like some relief from this. Ask them what they can do to assist with this.</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2) Student Loans - call the National Student Loan Service and let them know that you are currently not working, on ODSP receiving $1495/month with rent of $1,000. Ask them what they can do to assist with this. Their contact info is: https://www.csnpe-nslsc.canada.ca/en/home</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3) Food</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a) Fareshare Food Bank - They are open Monday from 9:30-2 pm and Thursday from 2-6:45pm at 1240 Speers Rd - between 3rd and 4th line. Ph 905-847-3988.  They have fresh meat &amp;amp; veggies, shampoo, laundry detergent , etc.. Once you are registered, you can expect a phone call from Lorraine who has agreed to do your food picks from Fareshare. She will need you to sign a consent form and fill out the monthly food selection. Their website link is:  https://oakvillefoodbank.com/food-help/</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b) Kerr Street Mission - have a food bank, Neighbour Care Centre (financial and budgeting assistance), Excellent Christmas program, Kids Club, Summer Programs, Youth Drop-in, Meal Programs and more. We left you with the instructions on how to start the registration process with them. They will also do your income taxes for free. Their website link is : https://www.kerrstreet.com/family/</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c) Oak Park Neighbourhood Centre - they have food available but you must be registered. You will need your 2023 NOA, bank statements, etc. to register. They have many programs they can help you with such as free income tax help, signing up for ReConnect and Affordable Access through the Town of Oakville. Their link is: https://opnc.ca/oak-park-fall-fair/</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4) Resume and interview help and Job listings at:</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a) Goodwill Employment Centre - 2387 Trafalgar Rd near Dundas in Winners Mall phone # is Phone: (905) 257-8856 Open Mon-Fri 8:30am to 4:30pm.</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b) Centre for Employment Skills Ontario: https://www.centreforskills.ca/employment-services</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c) Employment Halton -https://www.haltonjobs.ca/</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d) Sheridan College - Community Employment. Link is : https://www.sheridancollege.ca/about/community-employment</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e) Halton Connects - see attached flyer </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5) Safetynet - 166 South Service Rd. Phone 905-845-7233 Open Mon-Fri 9:30 am to 1pm. Offers free clothing including coats, footwear, diapers, household items &amp;amp; bikes (If they have any, they were charging $20/bike).Please let us know when you have your appointment with Safetynet. Website link is: https://www.safetynetservices.ca/ Furniture - you can view their furniture by clicking on the word Link in orange at: https://www.safetynetservices.ca/furniture-service There is a delivery fee of $200 for Furniture arranged from Safetynet.</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6) Activities for your family: </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Oakville Library: your closest location is the Sixteen Mile Branch Library  3250 Neyagawa - on Neyagawa across from the Fortino&amp;#39;s mall on Dundas. That is the drop off for the Oakville Transit On Demand Bus Hub. It would be about a 6 minute walk from the Fortino&amp;#39;s mall. They have an amazing adult &amp;amp; children&amp;#39;s sections as well as many online resources for ebooks/games/movies. Library cards are free but you will need ID with an Oakville address to obtain a permanent card. Link is: https://opl.ca/Library-Services/Borrowing/Get-a-Card</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YMCA - I believe you have access to some of the programs with the YMCA for both yourself and your daughter for free. Contact your ODSP caseworker for more info. YMCA programs include activities such as swimming, rock wall climbing, etc. More details are at this</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link: https://ymcaofoakville.org/programs/</a:t>
            </a:r>
          </a:p>
        </p:txBody>
      </p:sp>
      <p:sp>
        <p:nvSpPr>
          <p:cNvPr id="5" name="Rectangle 4">
            <a:extLst>
              <a:ext uri="{FF2B5EF4-FFF2-40B4-BE49-F238E27FC236}">
                <a16:creationId xmlns:a16="http://schemas.microsoft.com/office/drawing/2014/main" id="{BAD28370-5BBC-C3C1-E6D9-C5D07AA0C60E}"/>
              </a:ext>
            </a:extLst>
          </p:cNvPr>
          <p:cNvSpPr/>
          <p:nvPr/>
        </p:nvSpPr>
        <p:spPr>
          <a:xfrm>
            <a:off x="-4157" y="12296"/>
            <a:ext cx="9144000" cy="6858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Veranda"/>
              </a:rPr>
              <a:t>Example Email</a:t>
            </a:r>
            <a:endParaRPr kumimoji="0" lang="en-CA" sz="2800" b="1" i="0" u="none" strike="noStrike" kern="1200" cap="none" spc="0" normalizeH="0" baseline="0" noProof="0" dirty="0">
              <a:ln>
                <a:noFill/>
              </a:ln>
              <a:solidFill>
                <a:prstClr val="white"/>
              </a:solidFill>
              <a:effectLst/>
              <a:uLnTx/>
              <a:uFillTx/>
              <a:latin typeface="Veranda"/>
            </a:endParaRPr>
          </a:p>
        </p:txBody>
      </p:sp>
      <p:pic>
        <p:nvPicPr>
          <p:cNvPr id="6" name="Picture 5">
            <a:extLst>
              <a:ext uri="{FF2B5EF4-FFF2-40B4-BE49-F238E27FC236}">
                <a16:creationId xmlns:a16="http://schemas.microsoft.com/office/drawing/2014/main" id="{D707E9F1-A045-B5DE-CAAD-42C56850D57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8482550" y="60304"/>
            <a:ext cx="547823" cy="589784"/>
          </a:xfrm>
          <a:prstGeom prst="rect">
            <a:avLst/>
          </a:prstGeom>
        </p:spPr>
      </p:pic>
    </p:spTree>
    <p:extLst>
      <p:ext uri="{BB962C8B-B14F-4D97-AF65-F5344CB8AC3E}">
        <p14:creationId xmlns:p14="http://schemas.microsoft.com/office/powerpoint/2010/main" val="2341722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655;p37"/>
          <p:cNvSpPr txBox="1"/>
          <p:nvPr/>
        </p:nvSpPr>
        <p:spPr>
          <a:xfrm>
            <a:off x="215696" y="951062"/>
            <a:ext cx="8562839" cy="5345031"/>
          </a:xfrm>
          <a:prstGeom prst="rect">
            <a:avLst/>
          </a:prstGeom>
          <a:noFill/>
          <a:ln>
            <a:noFill/>
          </a:ln>
        </p:spPr>
        <p:txBody>
          <a:bodyPr spcFirstLastPara="1" wrap="square" lIns="68569" tIns="68569" rIns="68569" bIns="68569" anchor="t" anchorCtr="0">
            <a:spAutoFit/>
          </a:bodyPr>
          <a:lstStyle/>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7) You are also signed up for the monthly Fresh Fruit and Vegetable program which you pick up from the  Mary Mother of God church side door at 2745 North Ridge Trail, on the 1st Tuesday of the month. Our next Food Box is Dec 3 from 2:00-3:30 to 5:30-7pm. We normally supplement the food box with milk, cheese and eggs if we have sufficient funds.  Come in person and meet everyone - grab a snack - grab some dental supplies - sign up for raffle prizes &amp;amp; more. Cellphone # 289-300-1023 if you are unable to come.</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8) CLEO:  Community Legal Education has many pamphlets on your rights as a tenant/employment/Family law/Immigration and more. You can research pamphlets and free information at this link: https://www.cleo.on.ca/en/resources-and-publications/housing-law</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 9)   Front Line Outreach - offers food support and more if you are signed up with them. They also have a new Moms &amp;amp; Tots program that you and your daughter might be interested in. Link is: https://www.frontlineoutreach.ca/</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10) Halton Community Legal Services - they provide legal help for free on housing issues and more. Their website is : https://www.haltonlegal.ca/</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11) Oakville Transit free for those aged 0-19 and 65+ with a Presto Card - You can go to a Shoppers Drug Mart  (closest one is at Dundas &amp;amp; Neyagawa at 478 Dundas St W on the other side of Dundas from the Fortino&amp;#39;s mall) to purchase one for $4. You will need to take photo ID (passport or birth certificate) with proof of age when purchasing the card. Presto card info can be found at: https://www.oakvilletransit.ca/fares/presto/ You can also use the Presto card on the Go Train. https://www.oakvilletransit.ca/youth-seniors-ride-free.html</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We also talked about the Oakville Split Pass program. This is a monthly pass with unlimited bus use. You still would need to pay for it. The regular monthly pass currently costs $143/month of which if you apply for a split pass will cost half that amount. You will need your 2023 Notice of Assessment to apply online. However, your ODSP caseworker may be able to do this for you. Current single use bus fares are: Link is: https://www.halton.ca/For-Residents/Employment-and-Financial-Assistance/Subsidized-Passes-for-Low-Income-Transit-(SPLIT)</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12) Affordable Access - You can apply for programs through the Oakville Parks &amp;amp; Recreation Program. You can apply for this yourself or through Oak Park Neighbourhood Centre. If you qualify, you will be given $300 on an IRIS account to use towards camps, fitness - anything in the Parks &amp;amp; Rec brochure. You will need your 2023 Notice of Assessment when applying. Links are: https://www.oakville.ca/parks-recreation-culture/programs-</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activities/affordable-access/ and https://opnc.ca/</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13)  Low cost Internet/phone/TV - we left you with a flyer today from Rogers on low cost phones/internet &amp;amp; TV. Link is: https://www.rogers.com/connected-for-success Since you are on ODSP, you would qualify. Application link is: https://www.rogers.com/connected-for-</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success/eligibility-and-application </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14) HipInfo - search for any services, food banks, etc. in Oakville. Link is: https://newcomers.hipinfo.ca/</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15) Dial 211 or 311 for non-emergency help. 211 gives you any info you need to know on Ontario government services (Health related). 311 gives you</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info on Halton related items like how to find a family doctor, housing, etc.. 811 is for Health Care Navigation &amp;amp; Information.</a:t>
            </a:r>
          </a:p>
          <a:p>
            <a:pPr marL="0" marR="0" lvl="0" indent="0" algn="l" defTabSz="457200" rtl="0" eaLnBrk="1" fontAlgn="auto" latinLnBrk="0" hangingPunct="1">
              <a:lnSpc>
                <a:spcPct val="100000"/>
              </a:lnSpc>
              <a:spcBef>
                <a:spcPts val="0"/>
              </a:spcBef>
              <a:spcAft>
                <a:spcPts val="450"/>
              </a:spcAft>
              <a:buClrTx/>
              <a:buSzTx/>
              <a:buFontTx/>
              <a:buNone/>
              <a:tabLst/>
              <a:defRPr/>
            </a:pPr>
            <a:r>
              <a:rPr kumimoji="0" lang="en-US" sz="10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16) dial 811 on your phone - to obtain free confidential mental health advice for you or your children</a:t>
            </a:r>
          </a:p>
        </p:txBody>
      </p:sp>
      <p:sp>
        <p:nvSpPr>
          <p:cNvPr id="5" name="Rectangle 4">
            <a:extLst>
              <a:ext uri="{FF2B5EF4-FFF2-40B4-BE49-F238E27FC236}">
                <a16:creationId xmlns:a16="http://schemas.microsoft.com/office/drawing/2014/main" id="{F77C4DED-E06A-DA7A-BF70-F0C0C084F6B4}"/>
              </a:ext>
            </a:extLst>
          </p:cNvPr>
          <p:cNvSpPr/>
          <p:nvPr/>
        </p:nvSpPr>
        <p:spPr>
          <a:xfrm>
            <a:off x="-4157" y="12296"/>
            <a:ext cx="9144000" cy="6858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Veranda"/>
              </a:rPr>
              <a:t>Example Email</a:t>
            </a:r>
            <a:endParaRPr kumimoji="0" lang="en-CA" sz="2800" b="1" i="0" u="none" strike="noStrike" kern="1200" cap="none" spc="0" normalizeH="0" baseline="0" noProof="0" dirty="0">
              <a:ln>
                <a:noFill/>
              </a:ln>
              <a:solidFill>
                <a:prstClr val="white"/>
              </a:solidFill>
              <a:effectLst/>
              <a:uLnTx/>
              <a:uFillTx/>
              <a:latin typeface="Veranda"/>
            </a:endParaRPr>
          </a:p>
        </p:txBody>
      </p:sp>
      <p:pic>
        <p:nvPicPr>
          <p:cNvPr id="6" name="Picture 5">
            <a:extLst>
              <a:ext uri="{FF2B5EF4-FFF2-40B4-BE49-F238E27FC236}">
                <a16:creationId xmlns:a16="http://schemas.microsoft.com/office/drawing/2014/main" id="{BEE8BA7F-0F0C-6EA0-D9B8-431F028047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8482550" y="60304"/>
            <a:ext cx="547823" cy="589784"/>
          </a:xfrm>
          <a:prstGeom prst="rect">
            <a:avLst/>
          </a:prstGeom>
        </p:spPr>
      </p:pic>
    </p:spTree>
    <p:extLst>
      <p:ext uri="{BB962C8B-B14F-4D97-AF65-F5344CB8AC3E}">
        <p14:creationId xmlns:p14="http://schemas.microsoft.com/office/powerpoint/2010/main" val="1370799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655;p37"/>
          <p:cNvSpPr txBox="1"/>
          <p:nvPr/>
        </p:nvSpPr>
        <p:spPr>
          <a:xfrm>
            <a:off x="215696" y="851188"/>
            <a:ext cx="8562839" cy="695040"/>
          </a:xfrm>
          <a:prstGeom prst="rect">
            <a:avLst/>
          </a:prstGeom>
          <a:noFill/>
          <a:ln>
            <a:noFill/>
          </a:ln>
        </p:spPr>
        <p:txBody>
          <a:bodyPr spcFirstLastPara="1" wrap="square" lIns="68569" tIns="68569" rIns="68569" bIns="68569" anchor="t" anchorCtr="0">
            <a:spAutoFit/>
          </a:bodyPr>
          <a:lstStyle/>
          <a:p>
            <a:pPr marL="0" marR="0" lvl="0" indent="0" algn="l" defTabSz="457200" rtl="0" eaLnBrk="1" fontAlgn="auto" latinLnBrk="0" hangingPunct="1">
              <a:lnSpc>
                <a:spcPct val="100000"/>
              </a:lnSpc>
              <a:spcBef>
                <a:spcPts val="0"/>
              </a:spcBef>
              <a:spcAft>
                <a:spcPts val="450"/>
              </a:spcAft>
              <a:buClrTx/>
              <a:buSzPct val="150000"/>
              <a:buFontTx/>
              <a:buNone/>
              <a:tabLst/>
              <a:defRPr/>
            </a:pPr>
            <a:r>
              <a:rPr kumimoji="0" lang="en-US" sz="1600" b="1"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Based on what we learned about the needs of the neighbour we create a workplan of key activities.  See below for an example: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696" y="1600195"/>
            <a:ext cx="8484791" cy="4747442"/>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9AF20217-1B32-7FB4-C7F9-A855FB9BD1DD}"/>
              </a:ext>
            </a:extLst>
          </p:cNvPr>
          <p:cNvSpPr/>
          <p:nvPr/>
        </p:nvSpPr>
        <p:spPr>
          <a:xfrm>
            <a:off x="-4157" y="12296"/>
            <a:ext cx="9144000" cy="6858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tab pos="386954" algn="l"/>
              </a:tabLst>
              <a:defRPr/>
            </a:pPr>
            <a:r>
              <a:rPr kumimoji="0" lang="en-US" sz="2800" b="1" i="0" u="none" strike="noStrike" kern="1200" cap="none" spc="0" normalizeH="0" baseline="0" noProof="0" dirty="0">
                <a:ln>
                  <a:noFill/>
                </a:ln>
                <a:solidFill>
                  <a:prstClr val="white"/>
                </a:solidFill>
                <a:effectLst/>
                <a:uLnTx/>
                <a:uFillTx/>
                <a:latin typeface="Veranda"/>
              </a:rPr>
              <a:t>Step 3 – Create the Plan</a:t>
            </a:r>
            <a:endParaRPr kumimoji="0" lang="en-CA" sz="2800" b="1" i="0" u="none" strike="noStrike" kern="1200" cap="none" spc="0" normalizeH="0" baseline="0" noProof="0" dirty="0">
              <a:ln>
                <a:noFill/>
              </a:ln>
              <a:solidFill>
                <a:prstClr val="white"/>
              </a:solidFill>
              <a:effectLst/>
              <a:uLnTx/>
              <a:uFillTx/>
              <a:latin typeface="Veranda"/>
            </a:endParaRPr>
          </a:p>
        </p:txBody>
      </p:sp>
      <p:pic>
        <p:nvPicPr>
          <p:cNvPr id="6" name="Picture 5">
            <a:extLst>
              <a:ext uri="{FF2B5EF4-FFF2-40B4-BE49-F238E27FC236}">
                <a16:creationId xmlns:a16="http://schemas.microsoft.com/office/drawing/2014/main" id="{0AFB475A-4D9B-27EB-47F5-BAE04876EB3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6302" t="3920" r="2229" b="79610"/>
          <a:stretch/>
        </p:blipFill>
        <p:spPr>
          <a:xfrm>
            <a:off x="8482550" y="60304"/>
            <a:ext cx="547823" cy="589784"/>
          </a:xfrm>
          <a:prstGeom prst="rect">
            <a:avLst/>
          </a:prstGeom>
        </p:spPr>
      </p:pic>
    </p:spTree>
    <p:extLst>
      <p:ext uri="{BB962C8B-B14F-4D97-AF65-F5344CB8AC3E}">
        <p14:creationId xmlns:p14="http://schemas.microsoft.com/office/powerpoint/2010/main" val="1424438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655;p37"/>
          <p:cNvSpPr txBox="1"/>
          <p:nvPr/>
        </p:nvSpPr>
        <p:spPr>
          <a:xfrm>
            <a:off x="215696" y="1552945"/>
            <a:ext cx="8562839" cy="3906175"/>
          </a:xfrm>
          <a:prstGeom prst="rect">
            <a:avLst/>
          </a:prstGeom>
          <a:noFill/>
          <a:ln>
            <a:noFill/>
          </a:ln>
        </p:spPr>
        <p:txBody>
          <a:bodyPr spcFirstLastPara="1" wrap="square" lIns="68569" tIns="68569" rIns="68569" bIns="68569" anchor="t" anchorCtr="0">
            <a:spAutoFit/>
          </a:bodyPr>
          <a:lstStyle/>
          <a:p>
            <a:pPr marL="0" marR="0" lvl="0" indent="0" algn="l" defTabSz="457200" rtl="0" eaLnBrk="1" fontAlgn="auto" latinLnBrk="0" hangingPunct="1">
              <a:lnSpc>
                <a:spcPct val="100000"/>
              </a:lnSpc>
              <a:spcBef>
                <a:spcPts val="0"/>
              </a:spcBef>
              <a:spcAft>
                <a:spcPts val="450"/>
              </a:spcAft>
              <a:buClrTx/>
              <a:buSzPct val="150000"/>
              <a:buFontTx/>
              <a:buNone/>
              <a:tabLst/>
              <a:defRPr/>
            </a:pPr>
            <a:r>
              <a:rPr kumimoji="0" lang="en-US" sz="1600" b="1"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This is the stage where we help them action items that will bring more sustainable longer term help for them.  It’s important we action these one by one and not overwhelm the neighbour.  Key activities include:</a:t>
            </a:r>
          </a:p>
          <a:p>
            <a:pPr marL="214313" marR="0" lvl="0" indent="-214313" algn="l" defTabSz="4572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endParaRPr>
          </a:p>
          <a:p>
            <a:pPr marL="214313" marR="0" lvl="0"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Have 2 members meet weekly with the neighbour to problem solve the issues and connect the neighbour to resources.</a:t>
            </a:r>
          </a:p>
          <a:p>
            <a:pPr marL="214313" marR="0" lvl="0" indent="-214313" algn="l" defTabSz="457200" rtl="0" eaLnBrk="1" fontAlgn="auto" latinLnBrk="0" hangingPunct="1">
              <a:lnSpc>
                <a:spcPct val="200000"/>
              </a:lnSpc>
              <a:spcBef>
                <a:spcPts val="0"/>
              </a:spcBef>
              <a:spcAft>
                <a:spcPts val="450"/>
              </a:spcAft>
              <a:buClrTx/>
              <a:buSzPct val="150000"/>
              <a:buFont typeface="Wingdings" panose="05000000000000000000" pitchFamily="2" charset="2"/>
              <a:buChar char="q"/>
              <a:tabLst/>
              <a:defRPr/>
            </a:pPr>
            <a:r>
              <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rPr>
              <a:t>This step of ongoing engagement with the neighbours also helps us deepen the connection of our members to our Vincentian vocation</a:t>
            </a:r>
          </a:p>
          <a:p>
            <a:pPr marL="0" marR="0" lvl="0" indent="0" algn="l" defTabSz="457200" rtl="0" eaLnBrk="1" fontAlgn="auto" latinLnBrk="0" hangingPunct="1">
              <a:lnSpc>
                <a:spcPct val="200000"/>
              </a:lnSpc>
              <a:spcBef>
                <a:spcPts val="0"/>
              </a:spcBef>
              <a:spcAft>
                <a:spcPts val="450"/>
              </a:spcAft>
              <a:buClrTx/>
              <a:buSzPct val="150000"/>
              <a:buFontTx/>
              <a:buNone/>
              <a:tabLst/>
              <a:defRPr/>
            </a:pPr>
            <a:endParaRPr kumimoji="0" lang="en-US" sz="1600" b="0" i="0" u="none" strike="noStrike" kern="1200" cap="none" spc="0" normalizeH="0" baseline="0" noProof="0" dirty="0">
              <a:ln>
                <a:noFill/>
              </a:ln>
              <a:solidFill>
                <a:srgbClr val="44546A"/>
              </a:solidFill>
              <a:effectLst/>
              <a:uLnTx/>
              <a:uFillTx/>
              <a:latin typeface="Veranda"/>
              <a:ea typeface="Montserrat SemiBold"/>
              <a:cs typeface="Montserrat SemiBold"/>
              <a:sym typeface="Montserrat SemiBold"/>
            </a:endParaRPr>
          </a:p>
        </p:txBody>
      </p:sp>
      <p:sp>
        <p:nvSpPr>
          <p:cNvPr id="3" name="Rectangle 2">
            <a:extLst>
              <a:ext uri="{FF2B5EF4-FFF2-40B4-BE49-F238E27FC236}">
                <a16:creationId xmlns:a16="http://schemas.microsoft.com/office/drawing/2014/main" id="{E015A04A-2B08-48D0-BF2C-8C629B6B1343}"/>
              </a:ext>
            </a:extLst>
          </p:cNvPr>
          <p:cNvSpPr/>
          <p:nvPr/>
        </p:nvSpPr>
        <p:spPr>
          <a:xfrm>
            <a:off x="-4157" y="12296"/>
            <a:ext cx="9144000" cy="6858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tab pos="386954" algn="l"/>
              </a:tabLst>
              <a:defRPr/>
            </a:pPr>
            <a:r>
              <a:rPr kumimoji="0" lang="en-US" sz="2800" b="1" i="0" u="none" strike="noStrike" kern="1200" cap="none" spc="0" normalizeH="0" baseline="0" noProof="0" dirty="0">
                <a:ln>
                  <a:noFill/>
                </a:ln>
                <a:solidFill>
                  <a:prstClr val="white"/>
                </a:solidFill>
                <a:effectLst/>
                <a:uLnTx/>
                <a:uFillTx/>
                <a:latin typeface="Veranda"/>
              </a:rPr>
              <a:t>Step 4 – Ongoing:  Equip &amp; Empower our Neighbours</a:t>
            </a:r>
            <a:endParaRPr kumimoji="0" lang="en-CA" sz="2800" b="1" i="0" u="none" strike="noStrike" kern="1200" cap="none" spc="0" normalizeH="0" baseline="0" noProof="0" dirty="0">
              <a:ln>
                <a:noFill/>
              </a:ln>
              <a:solidFill>
                <a:prstClr val="white"/>
              </a:solidFill>
              <a:effectLst/>
              <a:uLnTx/>
              <a:uFillTx/>
              <a:latin typeface="Veranda"/>
            </a:endParaRPr>
          </a:p>
        </p:txBody>
      </p:sp>
      <p:pic>
        <p:nvPicPr>
          <p:cNvPr id="4" name="Picture 3">
            <a:extLst>
              <a:ext uri="{FF2B5EF4-FFF2-40B4-BE49-F238E27FC236}">
                <a16:creationId xmlns:a16="http://schemas.microsoft.com/office/drawing/2014/main" id="{47C25EA8-D82D-4357-8B27-25C24025C43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302" t="3920" r="2229" b="79610"/>
          <a:stretch/>
        </p:blipFill>
        <p:spPr>
          <a:xfrm>
            <a:off x="8482550" y="60304"/>
            <a:ext cx="547823" cy="589784"/>
          </a:xfrm>
          <a:prstGeom prst="rect">
            <a:avLst/>
          </a:prstGeom>
        </p:spPr>
      </p:pic>
    </p:spTree>
    <p:extLst>
      <p:ext uri="{BB962C8B-B14F-4D97-AF65-F5344CB8AC3E}">
        <p14:creationId xmlns:p14="http://schemas.microsoft.com/office/powerpoint/2010/main" val="3102028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056F507-0D61-2147-809C-A34768CB8547}"/>
              </a:ext>
            </a:extLst>
          </p:cNvPr>
          <p:cNvSpPr>
            <a:spLocks noGrp="1"/>
          </p:cNvSpPr>
          <p:nvPr>
            <p:ph type="title"/>
          </p:nvPr>
        </p:nvSpPr>
        <p:spPr>
          <a:xfrm>
            <a:off x="462844" y="572911"/>
            <a:ext cx="8362951" cy="589845"/>
          </a:xfrm>
        </p:spPr>
        <p:txBody>
          <a:bodyPr/>
          <a:lstStyle/>
          <a:p>
            <a:r>
              <a:rPr lang="en-US" sz="3200" b="1" dirty="0">
                <a:latin typeface="Verdana" panose="020B0604030504040204" pitchFamily="34" charset="0"/>
                <a:ea typeface="Verdana" panose="020B0604030504040204" pitchFamily="34" charset="0"/>
              </a:rPr>
              <a:t>3 Impactful Themes </a:t>
            </a:r>
          </a:p>
        </p:txBody>
      </p:sp>
      <p:pic>
        <p:nvPicPr>
          <p:cNvPr id="16" name="Picture 15">
            <a:extLst>
              <a:ext uri="{FF2B5EF4-FFF2-40B4-BE49-F238E27FC236}">
                <a16:creationId xmlns:a16="http://schemas.microsoft.com/office/drawing/2014/main" id="{AC11E609-074B-0646-9867-942E63258459}"/>
              </a:ext>
            </a:extLst>
          </p:cNvPr>
          <p:cNvPicPr>
            <a:picLocks noChangeAspect="1"/>
          </p:cNvPicPr>
          <p:nvPr/>
        </p:nvPicPr>
        <p:blipFill rotWithShape="1">
          <a:blip r:embed="rId3"/>
          <a:srcRect r="2200"/>
          <a:stretch/>
        </p:blipFill>
        <p:spPr>
          <a:xfrm>
            <a:off x="5998195" y="2929137"/>
            <a:ext cx="2965184" cy="1966936"/>
          </a:xfrm>
          <a:prstGeom prst="rect">
            <a:avLst/>
          </a:prstGeom>
        </p:spPr>
      </p:pic>
      <p:pic>
        <p:nvPicPr>
          <p:cNvPr id="19" name="Picture 18" descr="Funny cartoon tooth vector illustration 02">
            <a:extLst>
              <a:ext uri="{FF2B5EF4-FFF2-40B4-BE49-F238E27FC236}">
                <a16:creationId xmlns:a16="http://schemas.microsoft.com/office/drawing/2014/main" id="{56A4E44C-51E5-5C45-840D-F98EE67D494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44714" y="1537784"/>
            <a:ext cx="2256605" cy="2083132"/>
          </a:xfrm>
          <a:prstGeom prst="rect">
            <a:avLst/>
          </a:prstGeom>
          <a:noFill/>
          <a:ln>
            <a:noFill/>
          </a:ln>
        </p:spPr>
      </p:pic>
      <p:pic>
        <p:nvPicPr>
          <p:cNvPr id="20" name="Picture 19">
            <a:extLst>
              <a:ext uri="{FF2B5EF4-FFF2-40B4-BE49-F238E27FC236}">
                <a16:creationId xmlns:a16="http://schemas.microsoft.com/office/drawing/2014/main" id="{2AE45504-782F-7847-BF12-20ADE060682C}"/>
              </a:ext>
            </a:extLst>
          </p:cNvPr>
          <p:cNvPicPr>
            <a:picLocks noChangeAspect="1"/>
          </p:cNvPicPr>
          <p:nvPr/>
        </p:nvPicPr>
        <p:blipFill>
          <a:blip r:embed="rId5"/>
          <a:stretch>
            <a:fillRect/>
          </a:stretch>
        </p:blipFill>
        <p:spPr>
          <a:xfrm>
            <a:off x="659965" y="2361870"/>
            <a:ext cx="2529146" cy="2294967"/>
          </a:xfrm>
          <a:prstGeom prst="rect">
            <a:avLst/>
          </a:prstGeom>
        </p:spPr>
      </p:pic>
      <p:sp>
        <p:nvSpPr>
          <p:cNvPr id="5" name="TextBox 4">
            <a:extLst>
              <a:ext uri="{FF2B5EF4-FFF2-40B4-BE49-F238E27FC236}">
                <a16:creationId xmlns:a16="http://schemas.microsoft.com/office/drawing/2014/main" id="{088D686D-C78B-8BE7-0904-C5D7791162C1}"/>
              </a:ext>
            </a:extLst>
          </p:cNvPr>
          <p:cNvSpPr txBox="1"/>
          <p:nvPr/>
        </p:nvSpPr>
        <p:spPr>
          <a:xfrm>
            <a:off x="126999" y="4862060"/>
            <a:ext cx="4572000" cy="400110"/>
          </a:xfrm>
          <a:prstGeom prst="rect">
            <a:avLst/>
          </a:prstGeom>
          <a:noFill/>
        </p:spPr>
        <p:txBody>
          <a:bodyPr wrap="square">
            <a:spAutoFit/>
          </a:bodyPr>
          <a:lstStyle/>
          <a:p>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Calibri" pitchFamily="34" charset="0"/>
              </a:rPr>
              <a:t>Canada Learning Bond</a:t>
            </a:r>
            <a:endParaRPr lang="en-CA" sz="1600" dirty="0"/>
          </a:p>
        </p:txBody>
      </p:sp>
      <p:sp>
        <p:nvSpPr>
          <p:cNvPr id="9" name="TextBox 8">
            <a:extLst>
              <a:ext uri="{FF2B5EF4-FFF2-40B4-BE49-F238E27FC236}">
                <a16:creationId xmlns:a16="http://schemas.microsoft.com/office/drawing/2014/main" id="{76C7674A-7644-57E5-274B-1C577506C5AD}"/>
              </a:ext>
            </a:extLst>
          </p:cNvPr>
          <p:cNvSpPr txBox="1"/>
          <p:nvPr/>
        </p:nvSpPr>
        <p:spPr>
          <a:xfrm>
            <a:off x="3979336" y="3625926"/>
            <a:ext cx="1205090" cy="400110"/>
          </a:xfrm>
          <a:prstGeom prst="rect">
            <a:avLst/>
          </a:prstGeom>
          <a:noFill/>
        </p:spPr>
        <p:txBody>
          <a:bodyPr wrap="square">
            <a:spAutoFit/>
          </a:bodyPr>
          <a:lstStyle/>
          <a:p>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Calibri" pitchFamily="34" charset="0"/>
              </a:rPr>
              <a:t>Dental</a:t>
            </a:r>
            <a:endParaRPr lang="en-CA" sz="1600" dirty="0"/>
          </a:p>
        </p:txBody>
      </p:sp>
      <p:sp>
        <p:nvSpPr>
          <p:cNvPr id="10" name="TextBox 9">
            <a:extLst>
              <a:ext uri="{FF2B5EF4-FFF2-40B4-BE49-F238E27FC236}">
                <a16:creationId xmlns:a16="http://schemas.microsoft.com/office/drawing/2014/main" id="{96DDE834-14D8-0804-D2EC-E12B0AAE40DD}"/>
              </a:ext>
            </a:extLst>
          </p:cNvPr>
          <p:cNvSpPr txBox="1"/>
          <p:nvPr/>
        </p:nvSpPr>
        <p:spPr>
          <a:xfrm>
            <a:off x="6361291" y="4935438"/>
            <a:ext cx="2342444" cy="400110"/>
          </a:xfrm>
          <a:prstGeom prst="rect">
            <a:avLst/>
          </a:prstGeom>
          <a:noFill/>
        </p:spPr>
        <p:txBody>
          <a:bodyPr wrap="square">
            <a:spAutoFit/>
          </a:bodyPr>
          <a:lstStyle/>
          <a:p>
            <a:pPr algn="ctr"/>
            <a:r>
              <a:rPr lang="en-US" sz="2000" b="1" dirty="0">
                <a:solidFill>
                  <a:srgbClr val="0070C0"/>
                </a:solidFill>
                <a:latin typeface="Verdana" panose="020B0604030504040204" pitchFamily="34" charset="0"/>
                <a:ea typeface="Verdana" panose="020B0604030504040204" pitchFamily="34" charset="0"/>
                <a:cs typeface="Calibri" pitchFamily="34" charset="0"/>
              </a:rPr>
              <a:t>Recreation</a:t>
            </a:r>
            <a:endParaRPr lang="en-CA" sz="1600" dirty="0"/>
          </a:p>
        </p:txBody>
      </p:sp>
    </p:spTree>
    <p:extLst>
      <p:ext uri="{BB962C8B-B14F-4D97-AF65-F5344CB8AC3E}">
        <p14:creationId xmlns:p14="http://schemas.microsoft.com/office/powerpoint/2010/main" val="709527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7649FCE-0DDD-5746-8355-AFFE7C435475}"/>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19289" y="3804354"/>
            <a:ext cx="1948447" cy="2597928"/>
          </a:xfrm>
          <a:prstGeom prst="rect">
            <a:avLst/>
          </a:prstGeom>
        </p:spPr>
      </p:pic>
      <p:grpSp>
        <p:nvGrpSpPr>
          <p:cNvPr id="15" name="Group 14">
            <a:extLst>
              <a:ext uri="{FF2B5EF4-FFF2-40B4-BE49-F238E27FC236}">
                <a16:creationId xmlns:a16="http://schemas.microsoft.com/office/drawing/2014/main" id="{2901E8E0-8FCE-424C-A658-D8B698CBBE57}"/>
              </a:ext>
            </a:extLst>
          </p:cNvPr>
          <p:cNvGrpSpPr/>
          <p:nvPr/>
        </p:nvGrpSpPr>
        <p:grpSpPr>
          <a:xfrm>
            <a:off x="7835184" y="1053229"/>
            <a:ext cx="1150773" cy="1938328"/>
            <a:chOff x="5833303" y="254771"/>
            <a:chExt cx="3029285" cy="4238481"/>
          </a:xfrm>
        </p:grpSpPr>
        <p:pic>
          <p:nvPicPr>
            <p:cNvPr id="16" name="Picture 15">
              <a:extLst>
                <a:ext uri="{FF2B5EF4-FFF2-40B4-BE49-F238E27FC236}">
                  <a16:creationId xmlns:a16="http://schemas.microsoft.com/office/drawing/2014/main" id="{47837484-C0BE-6E46-AED8-E97C98A247A2}"/>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559108" y="254771"/>
              <a:ext cx="2303480" cy="3887123"/>
            </a:xfrm>
            <a:prstGeom prst="rect">
              <a:avLst/>
            </a:prstGeom>
          </p:spPr>
        </p:pic>
        <p:pic>
          <p:nvPicPr>
            <p:cNvPr id="17" name="Picture 16">
              <a:extLst>
                <a:ext uri="{FF2B5EF4-FFF2-40B4-BE49-F238E27FC236}">
                  <a16:creationId xmlns:a16="http://schemas.microsoft.com/office/drawing/2014/main" id="{483A49F3-DDA0-0246-ADC5-D735F86FA3C7}"/>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833303" y="1521125"/>
              <a:ext cx="1991869" cy="2972127"/>
            </a:xfrm>
            <a:prstGeom prst="rect">
              <a:avLst/>
            </a:prstGeom>
          </p:spPr>
        </p:pic>
      </p:grpSp>
      <p:sp>
        <p:nvSpPr>
          <p:cNvPr id="3" name="Rectangle 2">
            <a:extLst>
              <a:ext uri="{FF2B5EF4-FFF2-40B4-BE49-F238E27FC236}">
                <a16:creationId xmlns:a16="http://schemas.microsoft.com/office/drawing/2014/main" id="{1A7232BE-4BA1-49C1-A10B-495814555803}"/>
              </a:ext>
            </a:extLst>
          </p:cNvPr>
          <p:cNvSpPr/>
          <p:nvPr/>
        </p:nvSpPr>
        <p:spPr>
          <a:xfrm>
            <a:off x="0" y="-1"/>
            <a:ext cx="9144000" cy="969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SEEDS OF HOPE </a:t>
            </a:r>
            <a:endParaRPr kumimoji="0" lang="en-CA" sz="4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0DD4272D-66FD-46D0-9FCA-36F3F63E176F}"/>
              </a:ext>
            </a:extLst>
          </p:cNvPr>
          <p:cNvSpPr txBox="1"/>
          <p:nvPr/>
        </p:nvSpPr>
        <p:spPr>
          <a:xfrm>
            <a:off x="93536" y="2676244"/>
            <a:ext cx="8790819" cy="17235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n-US" sz="2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RESP /  Canada Learning Bond/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Canada Education Savings Grant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4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12" name="TextBox 11">
            <a:extLst>
              <a:ext uri="{FF2B5EF4-FFF2-40B4-BE49-F238E27FC236}">
                <a16:creationId xmlns:a16="http://schemas.microsoft.com/office/drawing/2014/main" id="{383F6B4A-E9A3-403C-BAFA-5390BE662EDF}"/>
              </a:ext>
            </a:extLst>
          </p:cNvPr>
          <p:cNvSpPr txBox="1"/>
          <p:nvPr/>
        </p:nvSpPr>
        <p:spPr>
          <a:xfrm>
            <a:off x="211170" y="4526926"/>
            <a:ext cx="1002197"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pic>
        <p:nvPicPr>
          <p:cNvPr id="4" name="Picture 3" descr="A picture containing icon&#10;&#10;Description automatically generated">
            <a:extLst>
              <a:ext uri="{FF2B5EF4-FFF2-40B4-BE49-F238E27FC236}">
                <a16:creationId xmlns:a16="http://schemas.microsoft.com/office/drawing/2014/main" id="{9752F611-046F-2D4C-8C8C-B574473BD4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4789" y="3824717"/>
            <a:ext cx="2945356" cy="2275957"/>
          </a:xfrm>
          <a:prstGeom prst="rect">
            <a:avLst/>
          </a:prstGeom>
        </p:spPr>
      </p:pic>
    </p:spTree>
    <p:extLst>
      <p:ext uri="{BB962C8B-B14F-4D97-AF65-F5344CB8AC3E}">
        <p14:creationId xmlns:p14="http://schemas.microsoft.com/office/powerpoint/2010/main" val="1667658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7649FCE-0DDD-5746-8355-AFFE7C435475}"/>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32156" y="1037094"/>
            <a:ext cx="2581785" cy="3442379"/>
          </a:xfrm>
          <a:prstGeom prst="rect">
            <a:avLst/>
          </a:prstGeom>
        </p:spPr>
      </p:pic>
      <p:grpSp>
        <p:nvGrpSpPr>
          <p:cNvPr id="15" name="Group 14">
            <a:extLst>
              <a:ext uri="{FF2B5EF4-FFF2-40B4-BE49-F238E27FC236}">
                <a16:creationId xmlns:a16="http://schemas.microsoft.com/office/drawing/2014/main" id="{2901E8E0-8FCE-424C-A658-D8B698CBBE57}"/>
              </a:ext>
            </a:extLst>
          </p:cNvPr>
          <p:cNvGrpSpPr/>
          <p:nvPr/>
        </p:nvGrpSpPr>
        <p:grpSpPr>
          <a:xfrm>
            <a:off x="6514381" y="1403182"/>
            <a:ext cx="2271964" cy="3178861"/>
            <a:chOff x="5833303" y="254771"/>
            <a:chExt cx="3029285" cy="4238481"/>
          </a:xfrm>
        </p:grpSpPr>
        <p:pic>
          <p:nvPicPr>
            <p:cNvPr id="16" name="Picture 15">
              <a:extLst>
                <a:ext uri="{FF2B5EF4-FFF2-40B4-BE49-F238E27FC236}">
                  <a16:creationId xmlns:a16="http://schemas.microsoft.com/office/drawing/2014/main" id="{47837484-C0BE-6E46-AED8-E97C98A247A2}"/>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559108" y="254771"/>
              <a:ext cx="2303480" cy="3887123"/>
            </a:xfrm>
            <a:prstGeom prst="rect">
              <a:avLst/>
            </a:prstGeom>
          </p:spPr>
        </p:pic>
        <p:pic>
          <p:nvPicPr>
            <p:cNvPr id="17" name="Picture 16">
              <a:extLst>
                <a:ext uri="{FF2B5EF4-FFF2-40B4-BE49-F238E27FC236}">
                  <a16:creationId xmlns:a16="http://schemas.microsoft.com/office/drawing/2014/main" id="{483A49F3-DDA0-0246-ADC5-D735F86FA3C7}"/>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833303" y="1521125"/>
              <a:ext cx="1991869" cy="2972127"/>
            </a:xfrm>
            <a:prstGeom prst="rect">
              <a:avLst/>
            </a:prstGeom>
          </p:spPr>
        </p:pic>
      </p:grpSp>
      <p:sp>
        <p:nvSpPr>
          <p:cNvPr id="3" name="Rectangle 2">
            <a:extLst>
              <a:ext uri="{FF2B5EF4-FFF2-40B4-BE49-F238E27FC236}">
                <a16:creationId xmlns:a16="http://schemas.microsoft.com/office/drawing/2014/main" id="{1A7232BE-4BA1-49C1-A10B-495814555803}"/>
              </a:ext>
            </a:extLst>
          </p:cNvPr>
          <p:cNvSpPr/>
          <p:nvPr/>
        </p:nvSpPr>
        <p:spPr>
          <a:xfrm>
            <a:off x="0" y="-1"/>
            <a:ext cx="9144000" cy="969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The Canada Learning Bond</a:t>
            </a:r>
            <a:endParaRPr kumimoji="0" lang="en-CA" sz="32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6" name="TextBox 5">
            <a:extLst>
              <a:ext uri="{FF2B5EF4-FFF2-40B4-BE49-F238E27FC236}">
                <a16:creationId xmlns:a16="http://schemas.microsoft.com/office/drawing/2014/main" id="{0DD4272D-66FD-46D0-9FCA-36F3F63E176F}"/>
              </a:ext>
            </a:extLst>
          </p:cNvPr>
          <p:cNvSpPr txBox="1"/>
          <p:nvPr/>
        </p:nvSpPr>
        <p:spPr>
          <a:xfrm>
            <a:off x="2561167" y="2506910"/>
            <a:ext cx="3609771" cy="206210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n-US" sz="44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Hope for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4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12" name="TextBox 11">
            <a:extLst>
              <a:ext uri="{FF2B5EF4-FFF2-40B4-BE49-F238E27FC236}">
                <a16:creationId xmlns:a16="http://schemas.microsoft.com/office/drawing/2014/main" id="{383F6B4A-E9A3-403C-BAFA-5390BE662EDF}"/>
              </a:ext>
            </a:extLst>
          </p:cNvPr>
          <p:cNvSpPr txBox="1"/>
          <p:nvPr/>
        </p:nvSpPr>
        <p:spPr>
          <a:xfrm>
            <a:off x="211170" y="4526926"/>
            <a:ext cx="7530395"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For every child that we serve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2" name="Rectangle 1">
            <a:extLst>
              <a:ext uri="{FF2B5EF4-FFF2-40B4-BE49-F238E27FC236}">
                <a16:creationId xmlns:a16="http://schemas.microsoft.com/office/drawing/2014/main" id="{568FD814-0070-431C-A1FE-4816F8F8E65A}"/>
              </a:ext>
            </a:extLst>
          </p:cNvPr>
          <p:cNvSpPr/>
          <p:nvPr/>
        </p:nvSpPr>
        <p:spPr>
          <a:xfrm>
            <a:off x="2704128" y="5312446"/>
            <a:ext cx="3946914" cy="914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Up to $2000 per child</a:t>
            </a:r>
            <a:endParaRPr kumimoji="0" lang="en-CA" sz="24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409673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7649FCE-0DDD-5746-8355-AFFE7C435475}"/>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4429" y="2242025"/>
            <a:ext cx="2433794" cy="3245058"/>
          </a:xfrm>
          <a:prstGeom prst="rect">
            <a:avLst/>
          </a:prstGeom>
        </p:spPr>
      </p:pic>
      <p:grpSp>
        <p:nvGrpSpPr>
          <p:cNvPr id="15" name="Group 14">
            <a:extLst>
              <a:ext uri="{FF2B5EF4-FFF2-40B4-BE49-F238E27FC236}">
                <a16:creationId xmlns:a16="http://schemas.microsoft.com/office/drawing/2014/main" id="{2901E8E0-8FCE-424C-A658-D8B698CBBE57}"/>
              </a:ext>
            </a:extLst>
          </p:cNvPr>
          <p:cNvGrpSpPr/>
          <p:nvPr/>
        </p:nvGrpSpPr>
        <p:grpSpPr>
          <a:xfrm>
            <a:off x="7136917" y="1988399"/>
            <a:ext cx="1889270" cy="3093268"/>
            <a:chOff x="5833303" y="254771"/>
            <a:chExt cx="3029285" cy="4238481"/>
          </a:xfrm>
        </p:grpSpPr>
        <p:pic>
          <p:nvPicPr>
            <p:cNvPr id="16" name="Picture 15">
              <a:extLst>
                <a:ext uri="{FF2B5EF4-FFF2-40B4-BE49-F238E27FC236}">
                  <a16:creationId xmlns:a16="http://schemas.microsoft.com/office/drawing/2014/main" id="{47837484-C0BE-6E46-AED8-E97C98A247A2}"/>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559108" y="254771"/>
              <a:ext cx="2303480" cy="3887123"/>
            </a:xfrm>
            <a:prstGeom prst="rect">
              <a:avLst/>
            </a:prstGeom>
          </p:spPr>
        </p:pic>
        <p:pic>
          <p:nvPicPr>
            <p:cNvPr id="17" name="Picture 16">
              <a:extLst>
                <a:ext uri="{FF2B5EF4-FFF2-40B4-BE49-F238E27FC236}">
                  <a16:creationId xmlns:a16="http://schemas.microsoft.com/office/drawing/2014/main" id="{483A49F3-DDA0-0246-ADC5-D735F86FA3C7}"/>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833303" y="1521125"/>
              <a:ext cx="1991869" cy="2972127"/>
            </a:xfrm>
            <a:prstGeom prst="rect">
              <a:avLst/>
            </a:prstGeom>
          </p:spPr>
        </p:pic>
      </p:grpSp>
      <p:sp>
        <p:nvSpPr>
          <p:cNvPr id="10" name="Rectangle 9">
            <a:extLst>
              <a:ext uri="{FF2B5EF4-FFF2-40B4-BE49-F238E27FC236}">
                <a16:creationId xmlns:a16="http://schemas.microsoft.com/office/drawing/2014/main" id="{21185221-7BA9-482A-A4ED-9C4D562AB4F5}"/>
              </a:ext>
            </a:extLst>
          </p:cNvPr>
          <p:cNvSpPr/>
          <p:nvPr/>
        </p:nvSpPr>
        <p:spPr>
          <a:xfrm>
            <a:off x="0" y="-1"/>
            <a:ext cx="9144000" cy="969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Canada Learning Bond Eligibility</a:t>
            </a:r>
            <a:endParaRPr kumimoji="0" lang="en-CA"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22288A5C-37BA-429A-9B1A-6409287FC860}"/>
              </a:ext>
            </a:extLst>
          </p:cNvPr>
          <p:cNvSpPr/>
          <p:nvPr/>
        </p:nvSpPr>
        <p:spPr>
          <a:xfrm>
            <a:off x="2182669" y="3138310"/>
            <a:ext cx="4864308" cy="1177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Low Income $53,359 or less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net family income </a:t>
            </a:r>
            <a:r>
              <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a:t>
            </a:r>
            <a:r>
              <a:rPr kumimoji="0" lang="en-US"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Income eligibility increases with number of children</a:t>
            </a:r>
            <a:endParaRPr kumimoji="0" lang="en-CA"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2" name="Rectangle 11">
            <a:extLst>
              <a:ext uri="{FF2B5EF4-FFF2-40B4-BE49-F238E27FC236}">
                <a16:creationId xmlns:a16="http://schemas.microsoft.com/office/drawing/2014/main" id="{32707686-9DC4-4176-8DDF-76F6B8E7C5B7}"/>
              </a:ext>
            </a:extLst>
          </p:cNvPr>
          <p:cNvSpPr/>
          <p:nvPr/>
        </p:nvSpPr>
        <p:spPr>
          <a:xfrm>
            <a:off x="2182668" y="4758676"/>
            <a:ext cx="4864308" cy="11401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Valid Social Insurance Number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(SIN for parent and each child)</a:t>
            </a:r>
            <a:endParaRPr kumimoji="0" lang="en-CA"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3" name="Rectangle 12">
            <a:extLst>
              <a:ext uri="{FF2B5EF4-FFF2-40B4-BE49-F238E27FC236}">
                <a16:creationId xmlns:a16="http://schemas.microsoft.com/office/drawing/2014/main" id="{A3C2E6E8-9D34-4938-8A11-5ADB6A297F42}"/>
              </a:ext>
            </a:extLst>
          </p:cNvPr>
          <p:cNvSpPr/>
          <p:nvPr/>
        </p:nvSpPr>
        <p:spPr>
          <a:xfrm>
            <a:off x="2182669" y="1548652"/>
            <a:ext cx="4864308" cy="1177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Century Gothic"/>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Age 20 years or younger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born January 2004 or later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a:t>
            </a:r>
            <a:endParaRPr kumimoji="0" lang="en-CA"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90437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0B110-E407-9D48-976D-54FAD234D85B}"/>
              </a:ext>
            </a:extLst>
          </p:cNvPr>
          <p:cNvSpPr>
            <a:spLocks noGrp="1"/>
          </p:cNvSpPr>
          <p:nvPr>
            <p:ph type="title"/>
          </p:nvPr>
        </p:nvSpPr>
        <p:spPr>
          <a:xfrm>
            <a:off x="29496" y="558282"/>
            <a:ext cx="9053416" cy="1044388"/>
          </a:xfrm>
        </p:spPr>
        <p:txBody>
          <a:bodyPr/>
          <a:lstStyle/>
          <a:p>
            <a:r>
              <a:rPr lang="en-US" sz="2800" b="1" dirty="0">
                <a:latin typeface="Verdana" panose="020B0604030504040204" pitchFamily="34" charset="0"/>
                <a:ea typeface="Verdana" panose="020B0604030504040204" pitchFamily="34" charset="0"/>
              </a:rPr>
              <a:t>Families are worth it, lets bring them hope</a:t>
            </a:r>
            <a:br>
              <a:rPr lang="en-CA" sz="2800" b="1" dirty="0">
                <a:latin typeface="Verdana" panose="020B0604030504040204" pitchFamily="34" charset="0"/>
                <a:ea typeface="Verdana" panose="020B0604030504040204" pitchFamily="34" charset="0"/>
              </a:rPr>
            </a:br>
            <a:endParaRPr lang="en-US" sz="2800" b="1" dirty="0">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5601C605-5411-B84D-9221-F7B7B976F7F2}"/>
              </a:ext>
            </a:extLst>
          </p:cNvPr>
          <p:cNvPicPr>
            <a:picLocks noChangeAspect="1"/>
          </p:cNvPicPr>
          <p:nvPr/>
        </p:nvPicPr>
        <p:blipFill>
          <a:blip r:embed="rId3"/>
          <a:stretch>
            <a:fillRect/>
          </a:stretch>
        </p:blipFill>
        <p:spPr>
          <a:xfrm>
            <a:off x="2256614" y="1807768"/>
            <a:ext cx="4630772" cy="2976925"/>
          </a:xfrm>
          <a:prstGeom prst="rect">
            <a:avLst/>
          </a:prstGeom>
          <a:ln w="28575">
            <a:solidFill>
              <a:schemeClr val="tx1"/>
            </a:solidFill>
          </a:ln>
        </p:spPr>
      </p:pic>
      <p:sp>
        <p:nvSpPr>
          <p:cNvPr id="4" name="Title 1">
            <a:extLst>
              <a:ext uri="{FF2B5EF4-FFF2-40B4-BE49-F238E27FC236}">
                <a16:creationId xmlns:a16="http://schemas.microsoft.com/office/drawing/2014/main" id="{6B308E53-55BC-774C-9B2B-D1534D0422F5}"/>
              </a:ext>
            </a:extLst>
          </p:cNvPr>
          <p:cNvSpPr txBox="1">
            <a:spLocks/>
          </p:cNvSpPr>
          <p:nvPr/>
        </p:nvSpPr>
        <p:spPr>
          <a:xfrm>
            <a:off x="723480" y="5161586"/>
            <a:ext cx="7583487" cy="1044388"/>
          </a:xfrm>
          <a:prstGeom prst="rect">
            <a:avLst/>
          </a:prstGeom>
        </p:spPr>
        <p:txBody>
          <a:bodyPr vert="horz" lIns="91440" tIns="45720" rIns="91440" bIns="45720" rtlCol="0" anchor="t" anchorCtr="0">
            <a:noAutofit/>
          </a:bodyPr>
          <a:lstStyle>
            <a:lvl1pPr algn="ctr" defTabSz="685800" rtl="0" eaLnBrk="1" latinLnBrk="0" hangingPunct="1">
              <a:spcBef>
                <a:spcPct val="0"/>
              </a:spcBef>
              <a:buNone/>
              <a:defRPr sz="2100" b="0" kern="1200">
                <a:solidFill>
                  <a:srgbClr val="0070C0"/>
                </a:solidFill>
                <a:effectLst/>
                <a:latin typeface="Calibri" pitchFamily="34" charset="0"/>
                <a:ea typeface="+mj-ea"/>
                <a:cs typeface="Calibri" pitchFamily="34" charset="0"/>
              </a:defRPr>
            </a:lvl1pPr>
          </a:lstStyle>
          <a:p>
            <a:r>
              <a:rPr lang="en-US" sz="2200" i="1" dirty="0">
                <a:latin typeface="Verdana" panose="020B0604030504040204" pitchFamily="34" charset="0"/>
                <a:ea typeface="Verdana" panose="020B0604030504040204" pitchFamily="34" charset="0"/>
              </a:rPr>
              <a:t>“There are two causes of exclusion. Financial poverty and information poverty.” Nicholas Barr</a:t>
            </a:r>
            <a:br>
              <a:rPr lang="en-CA" sz="2200" dirty="0">
                <a:latin typeface="Verdana" panose="020B0604030504040204" pitchFamily="34" charset="0"/>
                <a:ea typeface="Verdana" panose="020B0604030504040204" pitchFamily="34" charset="0"/>
              </a:rPr>
            </a:br>
            <a:endParaRPr lang="en-US" sz="2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48232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0464" y="2695388"/>
            <a:ext cx="4546714" cy="3004925"/>
          </a:xfrm>
        </p:spPr>
        <p:txBody>
          <a:bodyPr wrap="square">
            <a:spAutoFit/>
          </a:bodyPr>
          <a:lstStyle/>
          <a:p>
            <a:pPr marL="228600" lvl="1">
              <a:spcBef>
                <a:spcPts val="1000"/>
              </a:spcBef>
              <a:buClr>
                <a:schemeClr val="bg1">
                  <a:lumMod val="65000"/>
                </a:schemeClr>
              </a:buClr>
              <a:buNone/>
            </a:pPr>
            <a:r>
              <a:rPr lang="en-US" sz="2000" b="1" dirty="0">
                <a:solidFill>
                  <a:schemeClr val="bg1">
                    <a:lumMod val="65000"/>
                  </a:schemeClr>
                </a:solidFill>
                <a:latin typeface="Verdana" panose="020B0604030504040204" pitchFamily="34" charset="0"/>
                <a:ea typeface="Verdana" panose="020B0604030504040204" pitchFamily="34" charset="0"/>
              </a:rPr>
              <a:t>No contribution required </a:t>
            </a:r>
          </a:p>
          <a:p>
            <a:pPr marL="228600" lvl="1">
              <a:spcBef>
                <a:spcPts val="1000"/>
              </a:spcBef>
              <a:buClr>
                <a:schemeClr val="bg1">
                  <a:lumMod val="65000"/>
                </a:schemeClr>
              </a:buClr>
              <a:buNone/>
            </a:pPr>
            <a:endParaRPr lang="en-CA" sz="2800" b="1" dirty="0">
              <a:solidFill>
                <a:schemeClr val="bg1">
                  <a:lumMod val="65000"/>
                </a:schemeClr>
              </a:solidFill>
              <a:latin typeface="Verdana" panose="020B0604030504040204" pitchFamily="34" charset="0"/>
              <a:ea typeface="Verdana" panose="020B0604030504040204" pitchFamily="34" charset="0"/>
            </a:endParaRPr>
          </a:p>
          <a:p>
            <a:pPr marL="228600" lvl="1">
              <a:spcBef>
                <a:spcPts val="1000"/>
              </a:spcBef>
              <a:buClr>
                <a:schemeClr val="bg1">
                  <a:lumMod val="65000"/>
                </a:schemeClr>
              </a:buClr>
              <a:buNone/>
            </a:pPr>
            <a:r>
              <a:rPr lang="en-CA" sz="2000" b="1" dirty="0">
                <a:solidFill>
                  <a:schemeClr val="bg1">
                    <a:lumMod val="65000"/>
                  </a:schemeClr>
                </a:solidFill>
                <a:latin typeface="Verdana" panose="020B0604030504040204" pitchFamily="34" charset="0"/>
                <a:ea typeface="Verdana" panose="020B0604030504040204" pitchFamily="34" charset="0"/>
              </a:rPr>
              <a:t>Retroactive</a:t>
            </a:r>
          </a:p>
          <a:p>
            <a:pPr marL="228600" lvl="1">
              <a:spcBef>
                <a:spcPts val="1000"/>
              </a:spcBef>
              <a:buClr>
                <a:schemeClr val="bg1">
                  <a:lumMod val="65000"/>
                </a:schemeClr>
              </a:buClr>
              <a:buNone/>
            </a:pPr>
            <a:endParaRPr lang="en-US" sz="2800" b="1" dirty="0">
              <a:solidFill>
                <a:schemeClr val="bg1">
                  <a:lumMod val="65000"/>
                </a:schemeClr>
              </a:solidFill>
              <a:latin typeface="Verdana" panose="020B0604030504040204" pitchFamily="34" charset="0"/>
              <a:ea typeface="Verdana" panose="020B0604030504040204" pitchFamily="34" charset="0"/>
            </a:endParaRPr>
          </a:p>
          <a:p>
            <a:pPr marL="228600" lvl="1">
              <a:spcBef>
                <a:spcPts val="1000"/>
              </a:spcBef>
              <a:buClr>
                <a:schemeClr val="bg1">
                  <a:lumMod val="65000"/>
                </a:schemeClr>
              </a:buClr>
              <a:buNone/>
            </a:pPr>
            <a:r>
              <a:rPr lang="en-US" sz="2000" b="1" dirty="0">
                <a:solidFill>
                  <a:schemeClr val="bg1">
                    <a:lumMod val="65000"/>
                  </a:schemeClr>
                </a:solidFill>
                <a:latin typeface="Verdana" panose="020B0604030504040204" pitchFamily="34" charset="0"/>
                <a:ea typeface="Verdana" panose="020B0604030504040204" pitchFamily="34" charset="0"/>
              </a:rPr>
              <a:t>Can only be used for education after high school</a:t>
            </a:r>
            <a:endParaRPr lang="en-CA" sz="2000" b="1" dirty="0">
              <a:solidFill>
                <a:schemeClr val="bg1">
                  <a:lumMod val="65000"/>
                </a:schemeClr>
              </a:solidFill>
              <a:latin typeface="Verdana" panose="020B0604030504040204" pitchFamily="34" charset="0"/>
              <a:ea typeface="Verdana" panose="020B0604030504040204" pitchFamily="34" charset="0"/>
            </a:endParaRPr>
          </a:p>
          <a:p>
            <a:pPr marL="0" indent="0">
              <a:buNone/>
            </a:pPr>
            <a:endParaRPr lang="en-CA" dirty="0"/>
          </a:p>
        </p:txBody>
      </p:sp>
      <p:sp>
        <p:nvSpPr>
          <p:cNvPr id="7" name="Parallelogram 6"/>
          <p:cNvSpPr/>
          <p:nvPr/>
        </p:nvSpPr>
        <p:spPr>
          <a:xfrm>
            <a:off x="730153" y="751897"/>
            <a:ext cx="7166938" cy="682976"/>
          </a:xfrm>
          <a:prstGeom prst="parallelogram">
            <a:avLst/>
          </a:prstGeom>
          <a:solidFill>
            <a:srgbClr val="3F6CA6"/>
          </a:solidFill>
          <a:ln>
            <a:solidFill>
              <a:srgbClr val="E5F1F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extBox 7"/>
          <p:cNvSpPr txBox="1"/>
          <p:nvPr/>
        </p:nvSpPr>
        <p:spPr>
          <a:xfrm>
            <a:off x="935298" y="737847"/>
            <a:ext cx="739405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CANADA LEARNING BOND</a:t>
            </a:r>
            <a:endParaRPr kumimoji="0" lang="en-US" sz="4000" b="0" i="0" u="none" strike="noStrike" kern="1200" cap="none" spc="0" normalizeH="0" baseline="0" noProof="0" dirty="0">
              <a:ln>
                <a:noFill/>
              </a:ln>
              <a:solidFill>
                <a:srgbClr val="3F6CA6"/>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F6CA6"/>
                </a:solidFill>
                <a:effectLst/>
                <a:uLnTx/>
                <a:uFillTx/>
                <a:latin typeface="Verdana" panose="020B0604030504040204" pitchFamily="34" charset="0"/>
                <a:ea typeface="Verdana" panose="020B0604030504040204" pitchFamily="34" charset="0"/>
              </a:rPr>
              <a:t>FEATURES</a:t>
            </a:r>
          </a:p>
        </p:txBody>
      </p:sp>
      <p:pic>
        <p:nvPicPr>
          <p:cNvPr id="14" name="Picture 13" descr="CLB.t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45211" y="2533598"/>
            <a:ext cx="3741490" cy="4324402"/>
          </a:xfrm>
          <a:prstGeom prst="rect">
            <a:avLst/>
          </a:prstGeom>
        </p:spPr>
      </p:pic>
      <p:sp>
        <p:nvSpPr>
          <p:cNvPr id="15" name="Oval 14"/>
          <p:cNvSpPr/>
          <p:nvPr/>
        </p:nvSpPr>
        <p:spPr>
          <a:xfrm>
            <a:off x="910475" y="2423360"/>
            <a:ext cx="857814" cy="857814"/>
          </a:xfrm>
          <a:prstGeom prst="ellips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$0</a:t>
            </a:r>
            <a:endParaRPr kumimoji="0" lang="en-US" sz="2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9" name="Oval 18"/>
          <p:cNvSpPr/>
          <p:nvPr/>
        </p:nvSpPr>
        <p:spPr>
          <a:xfrm>
            <a:off x="903423" y="3443816"/>
            <a:ext cx="857814" cy="857814"/>
          </a:xfrm>
          <a:prstGeom prst="ellips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4" name="Oval 23"/>
          <p:cNvSpPr/>
          <p:nvPr/>
        </p:nvSpPr>
        <p:spPr>
          <a:xfrm>
            <a:off x="877487" y="4505673"/>
            <a:ext cx="857814" cy="857814"/>
          </a:xfrm>
          <a:prstGeom prst="ellips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5" name="Left Arrow 24"/>
          <p:cNvSpPr/>
          <p:nvPr/>
        </p:nvSpPr>
        <p:spPr>
          <a:xfrm>
            <a:off x="1105115" y="3694989"/>
            <a:ext cx="412356" cy="362901"/>
          </a:xfrm>
          <a:prstGeom prst="leftArrow">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6" name="Picture 25" descr="graduation-cap-256.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00079" y="4603200"/>
            <a:ext cx="665841" cy="665841"/>
          </a:xfrm>
          <a:prstGeom prst="rect">
            <a:avLst/>
          </a:prstGeom>
        </p:spPr>
      </p:pic>
      <p:sp>
        <p:nvSpPr>
          <p:cNvPr id="4" name="Rectangle 3"/>
          <p:cNvSpPr/>
          <p:nvPr/>
        </p:nvSpPr>
        <p:spPr>
          <a:xfrm>
            <a:off x="5597583" y="4972050"/>
            <a:ext cx="1458106" cy="6286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Rounded Rectangular Callout 1"/>
          <p:cNvSpPr/>
          <p:nvPr/>
        </p:nvSpPr>
        <p:spPr>
          <a:xfrm>
            <a:off x="5623030" y="5113174"/>
            <a:ext cx="1458106" cy="346401"/>
          </a:xfrm>
          <a:prstGeom prst="wedgeRoundRectCallout">
            <a:avLst>
              <a:gd name="adj1" fmla="val -23828"/>
              <a:gd name="adj2" fmla="val 105217"/>
              <a:gd name="adj3" fmla="val 16667"/>
            </a:avLst>
          </a:prstGeom>
          <a:solidFill>
            <a:srgbClr val="3F6CA6"/>
          </a:solidFill>
          <a:ln>
            <a:solidFill>
              <a:srgbClr val="3F6C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Min. $500</a:t>
            </a:r>
          </a:p>
        </p:txBody>
      </p:sp>
      <p:sp>
        <p:nvSpPr>
          <p:cNvPr id="16" name="Rectangle 15"/>
          <p:cNvSpPr/>
          <p:nvPr/>
        </p:nvSpPr>
        <p:spPr>
          <a:xfrm>
            <a:off x="7388283" y="2751432"/>
            <a:ext cx="1458106" cy="6286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7" name="Rounded Rectangular Callout 16"/>
          <p:cNvSpPr/>
          <p:nvPr/>
        </p:nvSpPr>
        <p:spPr>
          <a:xfrm>
            <a:off x="7279507" y="2751433"/>
            <a:ext cx="1566882" cy="525626"/>
          </a:xfrm>
          <a:prstGeom prst="wedgeRoundRectCallout">
            <a:avLst>
              <a:gd name="adj1" fmla="val -23828"/>
              <a:gd name="adj2" fmla="val 105217"/>
              <a:gd name="adj3" fmla="val 16667"/>
            </a:avLst>
          </a:prstGeom>
          <a:solidFill>
            <a:srgbClr val="3F6CA6"/>
          </a:solidFill>
          <a:ln>
            <a:solidFill>
              <a:srgbClr val="3F6C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Max. $2000</a:t>
            </a:r>
          </a:p>
        </p:txBody>
      </p:sp>
    </p:spTree>
    <p:extLst>
      <p:ext uri="{BB962C8B-B14F-4D97-AF65-F5344CB8AC3E}">
        <p14:creationId xmlns:p14="http://schemas.microsoft.com/office/powerpoint/2010/main" val="40194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95672" y="3680161"/>
            <a:ext cx="2968923" cy="2847536"/>
          </a:xfrm>
          <a:prstGeom prst="rect">
            <a:avLst/>
          </a:prstGeom>
        </p:spPr>
      </p:pic>
      <p:sp>
        <p:nvSpPr>
          <p:cNvPr id="9" name="Parallelogram 8"/>
          <p:cNvSpPr/>
          <p:nvPr/>
        </p:nvSpPr>
        <p:spPr>
          <a:xfrm>
            <a:off x="399744" y="871633"/>
            <a:ext cx="5465915" cy="668985"/>
          </a:xfrm>
          <a:prstGeom prst="parallelogram">
            <a:avLst/>
          </a:prstGeom>
          <a:solidFill>
            <a:srgbClr val="3F6CA6"/>
          </a:solidFill>
          <a:ln>
            <a:solidFill>
              <a:srgbClr val="E5F1F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TextBox 9"/>
          <p:cNvSpPr txBox="1"/>
          <p:nvPr/>
        </p:nvSpPr>
        <p:spPr>
          <a:xfrm>
            <a:off x="553156" y="344682"/>
            <a:ext cx="5397537" cy="2369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3F6CA6"/>
                </a:solidFill>
                <a:effectLst/>
                <a:uLnTx/>
                <a:uFillTx/>
                <a:latin typeface="Verdana" panose="020B0604030504040204" pitchFamily="34" charset="0"/>
                <a:ea typeface="Verdana" panose="020B0604030504040204" pitchFamily="34" charset="0"/>
              </a:rPr>
              <a:t>CANADA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EDUCATION SAVINGS</a:t>
            </a:r>
            <a:r>
              <a:rPr kumimoji="0" lang="en-US" sz="3600" b="0" i="0" u="none" strike="noStrike" kern="1200" cap="none" spc="0" normalizeH="0" baseline="0" noProof="0" dirty="0">
                <a:ln>
                  <a:noFill/>
                </a:ln>
                <a:solidFill>
                  <a:srgbClr val="3F6CA6"/>
                </a:solidFill>
                <a:effectLst/>
                <a:uLnTx/>
                <a:uFillTx/>
                <a:latin typeface="Verdana" panose="020B0604030504040204" pitchFamily="34" charset="0"/>
                <a:ea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3F6CA6"/>
                </a:solidFill>
                <a:effectLst/>
                <a:uLnTx/>
                <a:uFillTx/>
                <a:latin typeface="Verdana" panose="020B0604030504040204" pitchFamily="34" charset="0"/>
                <a:ea typeface="Verdana" panose="020B060403050404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3F6CA6"/>
              </a:solidFill>
              <a:effectLst/>
              <a:uLnTx/>
              <a:uFillTx/>
              <a:latin typeface="Century Gothic"/>
              <a:ea typeface="+mn-ea"/>
              <a:cs typeface="+mn-cs"/>
            </a:endParaRPr>
          </a:p>
        </p:txBody>
      </p:sp>
      <p:pic>
        <p:nvPicPr>
          <p:cNvPr id="17" name="Picture 16" descr="coin-clip-art-1195425990911699381ArtFavor_Money_stack_of_coins.svg.med.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65992" y="3051148"/>
            <a:ext cx="753234" cy="650292"/>
          </a:xfrm>
          <a:prstGeom prst="rect">
            <a:avLst/>
          </a:prstGeom>
        </p:spPr>
      </p:pic>
      <p:pic>
        <p:nvPicPr>
          <p:cNvPr id="20" name="Picture 19" descr="coin-clip-art-1195425990911699381ArtFavor_Money_stack_of_coins.svg.med.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65686" y="4119169"/>
            <a:ext cx="753234" cy="650292"/>
          </a:xfrm>
          <a:prstGeom prst="rect">
            <a:avLst/>
          </a:prstGeom>
        </p:spPr>
      </p:pic>
      <p:pic>
        <p:nvPicPr>
          <p:cNvPr id="21" name="Picture 20" descr="coin-clip-art-1195425990911699381ArtFavor_Money_stack_of_coins.svg.med.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96692" y="2360196"/>
            <a:ext cx="753234" cy="650292"/>
          </a:xfrm>
          <a:prstGeom prst="rect">
            <a:avLst/>
          </a:prstGeom>
        </p:spPr>
      </p:pic>
      <p:cxnSp>
        <p:nvCxnSpPr>
          <p:cNvPr id="24" name="Straight Connector 23"/>
          <p:cNvCxnSpPr/>
          <p:nvPr/>
        </p:nvCxnSpPr>
        <p:spPr>
          <a:xfrm rot="16200000" flipH="1">
            <a:off x="5885158" y="3532886"/>
            <a:ext cx="1214701" cy="441784"/>
          </a:xfrm>
          <a:prstGeom prst="line">
            <a:avLst/>
          </a:prstGeom>
          <a:ln>
            <a:solidFill>
              <a:schemeClr val="bg1">
                <a:lumMod val="65000"/>
              </a:schemeClr>
            </a:solidFill>
            <a:headEnd type="ova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791242" y="3738057"/>
            <a:ext cx="1756489" cy="659881"/>
          </a:xfrm>
          <a:prstGeom prst="line">
            <a:avLst/>
          </a:prstGeom>
          <a:ln>
            <a:solidFill>
              <a:schemeClr val="bg1">
                <a:lumMod val="65000"/>
              </a:schemeClr>
            </a:solidFill>
            <a:headEnd type="ova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37" idx="3"/>
          </p:cNvCxnSpPr>
          <p:nvPr/>
        </p:nvCxnSpPr>
        <p:spPr>
          <a:xfrm>
            <a:off x="4457958" y="4534668"/>
            <a:ext cx="1969619" cy="155043"/>
          </a:xfrm>
          <a:prstGeom prst="line">
            <a:avLst/>
          </a:prstGeom>
          <a:ln>
            <a:solidFill>
              <a:schemeClr val="bg1">
                <a:lumMod val="65000"/>
              </a:schemeClr>
            </a:solidFill>
            <a:headEnd type="oval"/>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2985345" y="4119169"/>
            <a:ext cx="147261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Verdana" panose="020B0604030504040204" pitchFamily="34" charset="0"/>
                <a:ea typeface="Verdana" panose="020B0604030504040204" pitchFamily="34" charset="0"/>
              </a:rPr>
              <a:t>Canada Learning Bond</a:t>
            </a:r>
          </a:p>
        </p:txBody>
      </p:sp>
      <p:sp>
        <p:nvSpPr>
          <p:cNvPr id="40" name="TextBox 39"/>
          <p:cNvSpPr txBox="1"/>
          <p:nvPr/>
        </p:nvSpPr>
        <p:spPr>
          <a:xfrm>
            <a:off x="3710825" y="3107737"/>
            <a:ext cx="16638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Verdana" panose="020B0604030504040204" pitchFamily="34" charset="0"/>
                <a:ea typeface="Verdana" panose="020B0604030504040204" pitchFamily="34" charset="0"/>
              </a:rPr>
              <a:t>Family Contributions</a:t>
            </a:r>
          </a:p>
        </p:txBody>
      </p:sp>
      <p:sp>
        <p:nvSpPr>
          <p:cNvPr id="44" name="TextBox 43"/>
          <p:cNvSpPr txBox="1"/>
          <p:nvPr/>
        </p:nvSpPr>
        <p:spPr>
          <a:xfrm>
            <a:off x="6184715" y="2176170"/>
            <a:ext cx="185403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Verdana" panose="020B0604030504040204" pitchFamily="34" charset="0"/>
                <a:ea typeface="Verdana" panose="020B0604030504040204" pitchFamily="34" charset="0"/>
              </a:rPr>
              <a:t>Canada Education Savings Grant</a:t>
            </a:r>
          </a:p>
        </p:txBody>
      </p:sp>
      <p:pic>
        <p:nvPicPr>
          <p:cNvPr id="2" name="Picture 1"/>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rot="1733787">
            <a:off x="4056741" y="2285568"/>
            <a:ext cx="1008599" cy="866208"/>
          </a:xfrm>
          <a:prstGeom prst="rect">
            <a:avLst/>
          </a:prstGeom>
        </p:spPr>
      </p:pic>
    </p:spTree>
    <p:extLst>
      <p:ext uri="{BB962C8B-B14F-4D97-AF65-F5344CB8AC3E}">
        <p14:creationId xmlns:p14="http://schemas.microsoft.com/office/powerpoint/2010/main" val="1554254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146708" y="2731771"/>
            <a:ext cx="2164201" cy="2177546"/>
          </a:xfrm>
          <a:prstGeom prst="arc">
            <a:avLst>
              <a:gd name="adj1" fmla="val 16200000"/>
              <a:gd name="adj2" fmla="val 1240041"/>
            </a:avLst>
          </a:prstGeom>
          <a:ln w="177800" cap="flat" cmpd="sng" algn="ctr">
            <a:solidFill>
              <a:srgbClr val="FABE00"/>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Arc 6"/>
          <p:cNvSpPr/>
          <p:nvPr/>
        </p:nvSpPr>
        <p:spPr>
          <a:xfrm>
            <a:off x="606467" y="3013443"/>
            <a:ext cx="1906472" cy="1925690"/>
          </a:xfrm>
          <a:prstGeom prst="arc">
            <a:avLst>
              <a:gd name="adj1" fmla="val 16200000"/>
              <a:gd name="adj2" fmla="val 3057154"/>
            </a:avLst>
          </a:prstGeom>
          <a:ln w="177800" cap="flat" cmpd="sng" algn="ctr">
            <a:solidFill>
              <a:srgbClr val="FABE00"/>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Oval 3"/>
          <p:cNvSpPr/>
          <p:nvPr/>
        </p:nvSpPr>
        <p:spPr>
          <a:xfrm>
            <a:off x="646480" y="3072349"/>
            <a:ext cx="1793188" cy="1793188"/>
          </a:xfrm>
          <a:prstGeom prst="ellipse">
            <a:avLst/>
          </a:prstGeom>
          <a:solidFill>
            <a:srgbClr val="3F6C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Arc 9"/>
          <p:cNvSpPr/>
          <p:nvPr/>
        </p:nvSpPr>
        <p:spPr>
          <a:xfrm>
            <a:off x="6103753" y="2348089"/>
            <a:ext cx="2396779" cy="2541732"/>
          </a:xfrm>
          <a:prstGeom prst="arc">
            <a:avLst>
              <a:gd name="adj1" fmla="val 16200000"/>
              <a:gd name="adj2" fmla="val 20665514"/>
            </a:avLst>
          </a:prstGeom>
          <a:ln w="177800" cap="flat" cmpd="sng" algn="ctr">
            <a:solidFill>
              <a:srgbClr val="FABE00"/>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Oval 4"/>
          <p:cNvSpPr/>
          <p:nvPr/>
        </p:nvSpPr>
        <p:spPr>
          <a:xfrm>
            <a:off x="3174373" y="2805041"/>
            <a:ext cx="2058975" cy="2058975"/>
          </a:xfrm>
          <a:prstGeom prst="ellipse">
            <a:avLst/>
          </a:prstGeom>
          <a:solidFill>
            <a:srgbClr val="3F6C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Oval 5"/>
          <p:cNvSpPr/>
          <p:nvPr/>
        </p:nvSpPr>
        <p:spPr>
          <a:xfrm>
            <a:off x="5985395" y="2405763"/>
            <a:ext cx="2455371" cy="2455371"/>
          </a:xfrm>
          <a:prstGeom prst="ellipse">
            <a:avLst/>
          </a:prstGeom>
          <a:solidFill>
            <a:srgbClr val="3F6C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Parallelogram 10"/>
          <p:cNvSpPr/>
          <p:nvPr/>
        </p:nvSpPr>
        <p:spPr>
          <a:xfrm>
            <a:off x="543883" y="1231660"/>
            <a:ext cx="4720265" cy="636649"/>
          </a:xfrm>
          <a:prstGeom prst="parallelogram">
            <a:avLst/>
          </a:prstGeom>
          <a:solidFill>
            <a:srgbClr val="3F6CA6"/>
          </a:solidFill>
          <a:ln>
            <a:solidFill>
              <a:srgbClr val="E5F1F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TextBox 11"/>
          <p:cNvSpPr txBox="1"/>
          <p:nvPr/>
        </p:nvSpPr>
        <p:spPr>
          <a:xfrm>
            <a:off x="698231" y="557223"/>
            <a:ext cx="712496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F6CA6"/>
                </a:solidFill>
                <a:effectLst/>
                <a:uLnTx/>
                <a:uFillTx/>
                <a:latin typeface="Verdana" panose="020B0604030504040204" pitchFamily="34" charset="0"/>
                <a:ea typeface="Verdana" panose="020B0604030504040204" pitchFamily="34" charset="0"/>
              </a:rPr>
              <a:t>CANADA EDUCATION </a:t>
            </a:r>
            <a:r>
              <a:rPr kumimoji="0" lang="en-US" sz="4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SAVINGS GRANT</a:t>
            </a:r>
          </a:p>
        </p:txBody>
      </p:sp>
      <p:sp>
        <p:nvSpPr>
          <p:cNvPr id="14" name="TextBox 13"/>
          <p:cNvSpPr txBox="1"/>
          <p:nvPr/>
        </p:nvSpPr>
        <p:spPr>
          <a:xfrm>
            <a:off x="527755" y="5851715"/>
            <a:ext cx="817880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300" normalizeH="0" baseline="0" noProof="0" dirty="0">
                <a:ln>
                  <a:noFill/>
                </a:ln>
                <a:solidFill>
                  <a:srgbClr val="3F6CA6"/>
                </a:solidFill>
                <a:effectLst/>
                <a:uLnTx/>
                <a:uFillTx/>
                <a:latin typeface="Verdana" panose="020B0604030504040204" pitchFamily="34" charset="0"/>
                <a:ea typeface="Verdana" panose="020B0604030504040204" pitchFamily="34" charset="0"/>
              </a:rPr>
              <a:t>lower family income = bigger match</a:t>
            </a:r>
          </a:p>
        </p:txBody>
      </p:sp>
      <p:sp>
        <p:nvSpPr>
          <p:cNvPr id="16" name="TextBox 15"/>
          <p:cNvSpPr txBox="1"/>
          <p:nvPr/>
        </p:nvSpPr>
        <p:spPr>
          <a:xfrm>
            <a:off x="1009673" y="5046346"/>
            <a:ext cx="10668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40%</a:t>
            </a:r>
          </a:p>
        </p:txBody>
      </p:sp>
      <p:sp>
        <p:nvSpPr>
          <p:cNvPr id="17" name="TextBox 16"/>
          <p:cNvSpPr txBox="1"/>
          <p:nvPr/>
        </p:nvSpPr>
        <p:spPr>
          <a:xfrm>
            <a:off x="3712564" y="5046345"/>
            <a:ext cx="10668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30%</a:t>
            </a:r>
          </a:p>
        </p:txBody>
      </p:sp>
      <p:sp>
        <p:nvSpPr>
          <p:cNvPr id="19" name="TextBox 18"/>
          <p:cNvSpPr txBox="1"/>
          <p:nvPr/>
        </p:nvSpPr>
        <p:spPr>
          <a:xfrm>
            <a:off x="6679679" y="5046345"/>
            <a:ext cx="10668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20%</a:t>
            </a:r>
          </a:p>
        </p:txBody>
      </p:sp>
      <p:sp>
        <p:nvSpPr>
          <p:cNvPr id="20" name="TextBox 19"/>
          <p:cNvSpPr txBox="1"/>
          <p:nvPr/>
        </p:nvSpPr>
        <p:spPr>
          <a:xfrm>
            <a:off x="3346659" y="3480585"/>
            <a:ext cx="179861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$55,867- $111,773</a:t>
            </a:r>
          </a:p>
        </p:txBody>
      </p:sp>
      <p:sp>
        <p:nvSpPr>
          <p:cNvPr id="15" name="TextBox 14"/>
          <p:cNvSpPr txBox="1"/>
          <p:nvPr/>
        </p:nvSpPr>
        <p:spPr>
          <a:xfrm>
            <a:off x="513550" y="3714823"/>
            <a:ext cx="205904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&lt; $55,359</a:t>
            </a:r>
          </a:p>
        </p:txBody>
      </p:sp>
      <p:sp>
        <p:nvSpPr>
          <p:cNvPr id="18" name="TextBox 17"/>
          <p:cNvSpPr txBox="1"/>
          <p:nvPr/>
        </p:nvSpPr>
        <p:spPr>
          <a:xfrm>
            <a:off x="6183556" y="3450022"/>
            <a:ext cx="2059047" cy="400110"/>
          </a:xfrm>
          <a:prstGeom prst="rect">
            <a:avLst/>
          </a:prstGeom>
          <a:noFill/>
        </p:spPr>
        <p:txBody>
          <a:bodyPr wrap="square" rtlCol="0">
            <a:spAutoFit/>
          </a:bodyPr>
          <a:lstStyle/>
          <a:p>
            <a:pPr marL="342900" marR="0" lvl="0" indent="-342900" algn="ctr" defTabSz="914400" rtl="0" eaLnBrk="1" fontAlgn="auto" latinLnBrk="0" hangingPunct="1">
              <a:lnSpc>
                <a:spcPct val="100000"/>
              </a:lnSpc>
              <a:spcBef>
                <a:spcPts val="0"/>
              </a:spcBef>
              <a:spcAft>
                <a:spcPts val="0"/>
              </a:spcAft>
              <a:buClrTx/>
              <a:buSzTx/>
              <a:buFont typeface="Wingdings"/>
              <a:buChar char="Ø"/>
              <a:tabLst/>
              <a:defRPr/>
            </a:pPr>
            <a:r>
              <a:rPr kumimoji="0" lang="en-US" sz="2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$111,773</a:t>
            </a:r>
          </a:p>
        </p:txBody>
      </p:sp>
    </p:spTree>
    <p:extLst>
      <p:ext uri="{BB962C8B-B14F-4D97-AF65-F5344CB8AC3E}">
        <p14:creationId xmlns:p14="http://schemas.microsoft.com/office/powerpoint/2010/main" val="3129933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with their arms around each other&#10;&#10;Description automatically generated with low confidence">
            <a:extLst>
              <a:ext uri="{FF2B5EF4-FFF2-40B4-BE49-F238E27FC236}">
                <a16:creationId xmlns:a16="http://schemas.microsoft.com/office/drawing/2014/main" id="{40C17B4B-FFE2-4737-97B2-A6787AF81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93" r="3358" b="1813"/>
          <a:stretch/>
        </p:blipFill>
        <p:spPr>
          <a:xfrm>
            <a:off x="94016" y="1152015"/>
            <a:ext cx="4350962" cy="5278765"/>
          </a:xfrm>
          <a:prstGeom prst="rect">
            <a:avLst/>
          </a:prstGeom>
        </p:spPr>
      </p:pic>
      <p:sp>
        <p:nvSpPr>
          <p:cNvPr id="4" name="Rectangle 3">
            <a:extLst>
              <a:ext uri="{FF2B5EF4-FFF2-40B4-BE49-F238E27FC236}">
                <a16:creationId xmlns:a16="http://schemas.microsoft.com/office/drawing/2014/main" id="{47F94F19-5DF1-47B6-88F8-4F4479C1092F}"/>
              </a:ext>
            </a:extLst>
          </p:cNvPr>
          <p:cNvSpPr/>
          <p:nvPr/>
        </p:nvSpPr>
        <p:spPr>
          <a:xfrm>
            <a:off x="0" y="-1"/>
            <a:ext cx="9144000" cy="969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CLB Example – Ashley’s Family</a:t>
            </a:r>
            <a:endParaRPr kumimoji="0" lang="en-CA"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ADB937D-5CC3-4541-9AD7-6D3F97D37BDE}"/>
              </a:ext>
            </a:extLst>
          </p:cNvPr>
          <p:cNvSpPr/>
          <p:nvPr/>
        </p:nvSpPr>
        <p:spPr>
          <a:xfrm>
            <a:off x="4515556" y="1340505"/>
            <a:ext cx="4504705" cy="50715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Adam – age 12                $1,700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Susan – age 9                 $1,400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Kyle – age 5                    $1,000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Jack – age 18 </a:t>
            </a:r>
            <a:r>
              <a:rPr kumimoji="0" lang="en-US" sz="1800" b="1" i="0" u="none" strike="noStrike" kern="120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rPr>
              <a:t>mths</a:t>
            </a:r>
            <a:r>
              <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   600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Total                                $8,000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41670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152169" y="3584423"/>
            <a:ext cx="3745240" cy="2312595"/>
          </a:xfrm>
          <a:prstGeom prst="rect">
            <a:avLst/>
          </a:prstGeom>
          <a:ln w="34925">
            <a:solidFill>
              <a:schemeClr val="tx1"/>
            </a:solidFill>
          </a:ln>
        </p:spPr>
      </p:pic>
      <p:sp>
        <p:nvSpPr>
          <p:cNvPr id="5" name="Rectangle 4">
            <a:extLst>
              <a:ext uri="{FF2B5EF4-FFF2-40B4-BE49-F238E27FC236}">
                <a16:creationId xmlns:a16="http://schemas.microsoft.com/office/drawing/2014/main" id="{EB003A78-3616-4C19-8F18-73A568DED45D}"/>
              </a:ext>
            </a:extLst>
          </p:cNvPr>
          <p:cNvSpPr/>
          <p:nvPr/>
        </p:nvSpPr>
        <p:spPr>
          <a:xfrm>
            <a:off x="0" y="1"/>
            <a:ext cx="9144000" cy="636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WHAT DOES A PARENT NEED TO DO?</a:t>
            </a:r>
            <a:endParaRPr kumimoji="0" lang="en-CA"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4A7A0AB1-6B08-4F68-954A-441F099E6EDC}"/>
              </a:ext>
            </a:extLst>
          </p:cNvPr>
          <p:cNvSpPr/>
          <p:nvPr/>
        </p:nvSpPr>
        <p:spPr>
          <a:xfrm>
            <a:off x="240768" y="4159229"/>
            <a:ext cx="4658610" cy="1161801"/>
          </a:xfrm>
          <a:prstGeom prst="rect">
            <a:avLst/>
          </a:prstGeom>
          <a:solidFill>
            <a:schemeClr val="bg1"/>
          </a:solid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l" defTabSz="914400" rtl="0" eaLnBrk="1" fontAlgn="auto" latinLnBrk="0" hangingPunct="1">
              <a:lnSpc>
                <a:spcPct val="100000"/>
              </a:lnSpc>
              <a:spcBef>
                <a:spcPts val="0"/>
              </a:spcBef>
              <a:spcAft>
                <a:spcPts val="0"/>
              </a:spcAft>
              <a:buClrTx/>
              <a:buSzTx/>
              <a:buFont typeface="+mj-lt"/>
              <a:buAutoNum type="arabicParenR"/>
              <a:tabLst/>
              <a:defRPr/>
            </a:pPr>
            <a:endParaRPr kumimoji="0" lang="en-CA"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400" b="0"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rPr>
              <a:t>Note - For newcomers, they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rPr>
              <a:t>need to wait until they are eligible                                    and receiving the Canada Child Benefit.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600" b="0"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8B974121-856F-406E-A721-E09C1AD3F417}"/>
              </a:ext>
            </a:extLst>
          </p:cNvPr>
          <p:cNvSpPr/>
          <p:nvPr/>
        </p:nvSpPr>
        <p:spPr>
          <a:xfrm>
            <a:off x="180975" y="801511"/>
            <a:ext cx="8782049" cy="1112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❶</a:t>
            </a:r>
            <a:endParaRPr kumimoji="0" lang="en-CA"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7F4D13F1-CC3B-47E7-B3A5-13A9050A6DCC}"/>
              </a:ext>
            </a:extLst>
          </p:cNvPr>
          <p:cNvSpPr txBox="1"/>
          <p:nvPr/>
        </p:nvSpPr>
        <p:spPr>
          <a:xfrm>
            <a:off x="1139979" y="1248463"/>
            <a:ext cx="766267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Have Social Insurance Numbers for parent and each child</a:t>
            </a:r>
            <a:endParaRPr kumimoji="0" lang="en-CA"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BC62B41E-C19B-425F-A31C-473335922E3B}"/>
              </a:ext>
            </a:extLst>
          </p:cNvPr>
          <p:cNvSpPr/>
          <p:nvPr/>
        </p:nvSpPr>
        <p:spPr>
          <a:xfrm>
            <a:off x="195612" y="2032197"/>
            <a:ext cx="8782048" cy="1354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❷</a:t>
            </a:r>
            <a:endParaRPr kumimoji="0" lang="en-CA"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6F1D48EE-0A34-4F65-99E3-6E70CD32F32B}"/>
              </a:ext>
            </a:extLst>
          </p:cNvPr>
          <p:cNvSpPr txBox="1"/>
          <p:nvPr/>
        </p:nvSpPr>
        <p:spPr>
          <a:xfrm>
            <a:off x="887768" y="2241887"/>
            <a:ext cx="8256232" cy="95410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  </a:t>
            </a:r>
            <a:r>
              <a:rPr kumimoji="0" lang="en-US" sz="2000" b="1" i="0" u="none" strike="noStrike" kern="1200" cap="none" spc="0" normalizeH="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 </a:t>
            </a:r>
            <a:r>
              <a:rPr kumimoji="0" lang="en-US"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Make an appointment with their bank to open:</a:t>
            </a:r>
          </a:p>
          <a:p>
            <a:pPr marL="0" marR="0" lvl="0" indent="0" algn="l" defTabSz="914400" rtl="0" eaLnBrk="1" fontAlgn="auto" latinLnBrk="0" hangingPunct="1">
              <a:spcBef>
                <a:spcPts val="0"/>
              </a:spcBef>
              <a:spcAft>
                <a:spcPts val="0"/>
              </a:spcAft>
              <a:buClrTx/>
              <a:buSzTx/>
              <a:buFontTx/>
              <a:buNone/>
              <a:tabLst/>
              <a:defRPr/>
            </a:pPr>
            <a:endParaRPr kumimoji="0" lang="en-US"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800100" lvl="1" indent="-342900">
              <a:buFont typeface="Wingdings" panose="05000000000000000000" pitchFamily="2" charset="2"/>
              <a:buChar char="§"/>
              <a:defRPr/>
            </a:pPr>
            <a:r>
              <a:rPr kumimoji="0" lang="en-US" sz="1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a no-fee, no contribution Registered Education Savings Plan</a:t>
            </a:r>
            <a:endParaRPr kumimoji="0" lang="en-CA"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828963C-4E5B-4602-826D-458FB4E1B8B8}"/>
              </a:ext>
            </a:extLst>
          </p:cNvPr>
          <p:cNvSpPr/>
          <p:nvPr/>
        </p:nvSpPr>
        <p:spPr>
          <a:xfrm>
            <a:off x="0" y="6050844"/>
            <a:ext cx="9144000" cy="8340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  </a:t>
            </a:r>
            <a:r>
              <a:rPr kumimoji="0" lang="en-CA"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 GO GET YOUR CHILD’S MONEY</a:t>
            </a:r>
            <a:endParaRPr kumimoji="0" lang="en-CA"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44794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185221-7BA9-482A-A4ED-9C4D562AB4F5}"/>
              </a:ext>
            </a:extLst>
          </p:cNvPr>
          <p:cNvSpPr/>
          <p:nvPr/>
        </p:nvSpPr>
        <p:spPr>
          <a:xfrm>
            <a:off x="0" y="-1"/>
            <a:ext cx="9144000" cy="10763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Barriers to Access</a:t>
            </a:r>
            <a:endParaRPr kumimoji="0" lang="en-CA"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pic>
        <p:nvPicPr>
          <p:cNvPr id="4" name="FD74F912-2BB8-4468-964D-F01BE45320C5" descr="D06360C3-43C5-4F19-906D-29584A6497F8">
            <a:extLst>
              <a:ext uri="{FF2B5EF4-FFF2-40B4-BE49-F238E27FC236}">
                <a16:creationId xmlns:a16="http://schemas.microsoft.com/office/drawing/2014/main" id="{72BAFCD8-8B5E-40FF-9F6B-CA0C116D9BAA}"/>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7000"/>
                    </a14:imgEffect>
                  </a14:imgLayer>
                </a14:imgProps>
              </a:ext>
              <a:ext uri="{28A0092B-C50C-407E-A947-70E740481C1C}">
                <a14:useLocalDpi xmlns:a14="http://schemas.microsoft.com/office/drawing/2010/main" val="0"/>
              </a:ext>
            </a:extLst>
          </a:blip>
          <a:srcRect b="5994"/>
          <a:stretch/>
        </p:blipFill>
        <p:spPr bwMode="auto">
          <a:xfrm>
            <a:off x="133503" y="50895"/>
            <a:ext cx="1305724" cy="974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8143425-093D-484F-A756-2F1E3C3CA72C}"/>
              </a:ext>
            </a:extLst>
          </p:cNvPr>
          <p:cNvSpPr/>
          <p:nvPr/>
        </p:nvSpPr>
        <p:spPr>
          <a:xfrm>
            <a:off x="-10841" y="4190514"/>
            <a:ext cx="9144000" cy="802882"/>
          </a:xfrm>
          <a:prstGeom prst="rect">
            <a:avLst/>
          </a:prstGeom>
          <a:solidFill>
            <a:schemeClr val="bg1"/>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600" b="0" i="0" u="none" strike="noStrike" kern="1200" cap="none" spc="0" normalizeH="0" baseline="0" noProof="0" dirty="0">
              <a:ln>
                <a:noFill/>
              </a:ln>
              <a:solidFill>
                <a:srgbClr val="4472C4">
                  <a:lumMod val="50000"/>
                </a:srgbClr>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srgbClr val="4472C4">
                    <a:lumMod val="50000"/>
                  </a:srgbClr>
                </a:solidFill>
                <a:effectLst/>
                <a:uLnTx/>
                <a:uFillTx/>
                <a:latin typeface="Verdana" panose="020B0604030504040204" pitchFamily="34" charset="0"/>
                <a:ea typeface="Verdana" panose="020B0604030504040204" pitchFamily="34" charset="0"/>
              </a:rPr>
              <a:t>We can help to remove the barriers and increase access!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700" b="0" i="0" u="none" strike="noStrike" kern="1200" cap="none" spc="0" normalizeH="0" baseline="0" noProof="0" dirty="0">
              <a:ln>
                <a:noFill/>
              </a:ln>
              <a:solidFill>
                <a:srgbClr val="4472C4">
                  <a:lumMod val="50000"/>
                </a:srgbClr>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4472C4">
                    <a:lumMod val="50000"/>
                  </a:srgbClr>
                </a:solidFill>
                <a:effectLst/>
                <a:uLnTx/>
                <a:uFillTx/>
                <a:latin typeface="Verdana" panose="020B0604030504040204" pitchFamily="34" charset="0"/>
                <a:ea typeface="Verdana" panose="020B0604030504040204" pitchFamily="34" charset="0"/>
              </a:rPr>
              <a:t>    </a:t>
            </a:r>
            <a:r>
              <a:rPr kumimoji="0" lang="en-CA" sz="1600" b="0" i="0" u="none" strike="noStrike" kern="1200" cap="none" spc="0" normalizeH="0" baseline="0" noProof="0" dirty="0">
                <a:ln>
                  <a:noFill/>
                </a:ln>
                <a:solidFill>
                  <a:srgbClr val="4472C4">
                    <a:lumMod val="50000"/>
                  </a:srgbClr>
                </a:solidFill>
                <a:effectLst/>
                <a:uLnTx/>
                <a:uFillTx/>
                <a:latin typeface="Verdana" panose="020B0604030504040204" pitchFamily="34" charset="0"/>
                <a:ea typeface="Verdana" panose="020B0604030504040204" pitchFamily="34" charset="0"/>
              </a:rPr>
              <a:t>A critical success factor is for  one volunteer per conference to step forward.</a:t>
            </a:r>
          </a:p>
        </p:txBody>
      </p:sp>
      <p:pic>
        <p:nvPicPr>
          <p:cNvPr id="8" name="Picture 7">
            <a:extLst>
              <a:ext uri="{FF2B5EF4-FFF2-40B4-BE49-F238E27FC236}">
                <a16:creationId xmlns:a16="http://schemas.microsoft.com/office/drawing/2014/main" id="{0DB0D1F2-6D85-4B5A-BB4D-D5A0A54CC33A}"/>
              </a:ext>
            </a:extLst>
          </p:cNvPr>
          <p:cNvPicPr>
            <a:picLocks noChangeAspect="1"/>
          </p:cNvPicPr>
          <p:nvPr/>
        </p:nvPicPr>
        <p:blipFill>
          <a:blip r:embed="rId5"/>
          <a:stretch>
            <a:fillRect/>
          </a:stretch>
        </p:blipFill>
        <p:spPr>
          <a:xfrm>
            <a:off x="-11078" y="5686946"/>
            <a:ext cx="9144000" cy="1126936"/>
          </a:xfrm>
          <a:prstGeom prst="rect">
            <a:avLst/>
          </a:prstGeom>
        </p:spPr>
      </p:pic>
      <p:sp>
        <p:nvSpPr>
          <p:cNvPr id="5" name="Rectangle 4">
            <a:extLst>
              <a:ext uri="{FF2B5EF4-FFF2-40B4-BE49-F238E27FC236}">
                <a16:creationId xmlns:a16="http://schemas.microsoft.com/office/drawing/2014/main" id="{93E71CDE-D072-4A91-9399-219F16ED0E41}"/>
              </a:ext>
            </a:extLst>
          </p:cNvPr>
          <p:cNvSpPr/>
          <p:nvPr/>
        </p:nvSpPr>
        <p:spPr>
          <a:xfrm>
            <a:off x="2358934" y="5213090"/>
            <a:ext cx="5241472" cy="496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Conference CLB Champion</a:t>
            </a:r>
            <a:endParaRPr kumimoji="0" lang="en-CA"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id="{40F0D346-1025-498E-9AB0-8A3D94DF754A}"/>
              </a:ext>
            </a:extLst>
          </p:cNvPr>
          <p:cNvSpPr/>
          <p:nvPr/>
        </p:nvSpPr>
        <p:spPr>
          <a:xfrm>
            <a:off x="81266" y="1171054"/>
            <a:ext cx="1688267" cy="3040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1E1CD845-2E14-4F72-8D83-46B43329015F}"/>
              </a:ext>
            </a:extLst>
          </p:cNvPr>
          <p:cNvSpPr txBox="1"/>
          <p:nvPr/>
        </p:nvSpPr>
        <p:spPr>
          <a:xfrm>
            <a:off x="-11078" y="1335090"/>
            <a:ext cx="1856207" cy="10310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❶ </a:t>
            </a:r>
            <a:r>
              <a:rPr kumimoji="0" lang="en-U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Awareness</a:t>
            </a:r>
            <a:endParaRPr kumimoji="0" lang="en-U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3" name="Rectangle 12">
            <a:extLst>
              <a:ext uri="{FF2B5EF4-FFF2-40B4-BE49-F238E27FC236}">
                <a16:creationId xmlns:a16="http://schemas.microsoft.com/office/drawing/2014/main" id="{8D855F29-DED9-4522-B1DF-7FDE7B3026DE}"/>
              </a:ext>
            </a:extLst>
          </p:cNvPr>
          <p:cNvSpPr/>
          <p:nvPr/>
        </p:nvSpPr>
        <p:spPr>
          <a:xfrm>
            <a:off x="4538133" y="1185616"/>
            <a:ext cx="2551703" cy="30179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4" name="Rectangle 13">
            <a:extLst>
              <a:ext uri="{FF2B5EF4-FFF2-40B4-BE49-F238E27FC236}">
                <a16:creationId xmlns:a16="http://schemas.microsoft.com/office/drawing/2014/main" id="{39AB4F81-D2B2-4F16-AD5D-C92285B56675}"/>
              </a:ext>
            </a:extLst>
          </p:cNvPr>
          <p:cNvSpPr/>
          <p:nvPr/>
        </p:nvSpPr>
        <p:spPr>
          <a:xfrm>
            <a:off x="7160262" y="1196503"/>
            <a:ext cx="1902471" cy="30155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5" name="Rectangle 14">
            <a:extLst>
              <a:ext uri="{FF2B5EF4-FFF2-40B4-BE49-F238E27FC236}">
                <a16:creationId xmlns:a16="http://schemas.microsoft.com/office/drawing/2014/main" id="{B6D5940B-822A-48E8-814C-0D084341C696}"/>
              </a:ext>
            </a:extLst>
          </p:cNvPr>
          <p:cNvSpPr/>
          <p:nvPr/>
        </p:nvSpPr>
        <p:spPr>
          <a:xfrm>
            <a:off x="1845732" y="1166214"/>
            <a:ext cx="2624668" cy="30457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endParaRPr>
          </a:p>
          <a:p>
            <a:pPr marL="271463" marR="0" lvl="0" indent="-271463"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❷ </a:t>
            </a:r>
            <a:r>
              <a:rPr kumimoji="0" lang="en-U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Misconceptions about</a:t>
            </a:r>
            <a:r>
              <a:rPr kumimoji="0" lang="en-US" sz="1400" b="1" i="0" u="none" strike="noStrike" kern="1200" cap="none" spc="0" normalizeH="0" noProof="0" dirty="0">
                <a:ln>
                  <a:noFill/>
                </a:ln>
                <a:solidFill>
                  <a:prstClr val="white"/>
                </a:solidFill>
                <a:effectLst/>
                <a:uLnTx/>
                <a:uFillTx/>
                <a:latin typeface="Verdana" panose="020B0604030504040204" pitchFamily="34" charset="0"/>
                <a:ea typeface="Verdana" panose="020B0604030504040204" pitchFamily="34" charset="0"/>
              </a:rPr>
              <a:t> RESP accounts</a:t>
            </a:r>
            <a:endParaRPr kumimoji="0" lang="en-U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8" name="TextBox 17">
            <a:extLst>
              <a:ext uri="{FF2B5EF4-FFF2-40B4-BE49-F238E27FC236}">
                <a16:creationId xmlns:a16="http://schemas.microsoft.com/office/drawing/2014/main" id="{E3CEE75D-DC25-4C33-93AD-8C8CA0E24D11}"/>
              </a:ext>
            </a:extLst>
          </p:cNvPr>
          <p:cNvSpPr txBox="1"/>
          <p:nvPr/>
        </p:nvSpPr>
        <p:spPr>
          <a:xfrm>
            <a:off x="1863883" y="2110353"/>
            <a:ext cx="2703505" cy="14927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The family can open: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a no fee account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no initial contribution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no monthly commitment</a:t>
            </a:r>
            <a:endParaRPr kumimoji="0" lang="en-CA"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5EBAD003-7EA3-4D46-9DB9-37E41D89DA36}"/>
              </a:ext>
            </a:extLst>
          </p:cNvPr>
          <p:cNvSpPr txBox="1"/>
          <p:nvPr/>
        </p:nvSpPr>
        <p:spPr>
          <a:xfrm>
            <a:off x="4700193" y="1716695"/>
            <a:ext cx="2531785" cy="1692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prstClr val="white"/>
              </a:solidFill>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 </a:t>
            </a: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exempt as assets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 exempt as income</a:t>
            </a:r>
            <a:endParaRPr kumimoji="0" lang="en-CA"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0" name="TextBox 19">
            <a:extLst>
              <a:ext uri="{FF2B5EF4-FFF2-40B4-BE49-F238E27FC236}">
                <a16:creationId xmlns:a16="http://schemas.microsoft.com/office/drawing/2014/main" id="{699955B2-04A2-430C-B2F3-003A9A81A52F}"/>
              </a:ext>
            </a:extLst>
          </p:cNvPr>
          <p:cNvSpPr txBox="1"/>
          <p:nvPr/>
        </p:nvSpPr>
        <p:spPr>
          <a:xfrm>
            <a:off x="7160261" y="1347025"/>
            <a:ext cx="1902471" cy="30315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 </a:t>
            </a:r>
            <a:r>
              <a:rPr kumimoji="0" lang="en-US" sz="1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❹ </a:t>
            </a:r>
            <a:r>
              <a:rPr kumimoji="0" lang="en-U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Intimidation</a:t>
            </a:r>
            <a:endParaRPr kumimoji="0" lang="en-U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Many are intimidated by going into a financial institution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BMO and RBC can open up RESP accounts remotely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1" name="TextBox 20">
            <a:extLst>
              <a:ext uri="{FF2B5EF4-FFF2-40B4-BE49-F238E27FC236}">
                <a16:creationId xmlns:a16="http://schemas.microsoft.com/office/drawing/2014/main" id="{D4F725F9-002B-4622-83CD-FFE2594015DD}"/>
              </a:ext>
            </a:extLst>
          </p:cNvPr>
          <p:cNvSpPr txBox="1"/>
          <p:nvPr/>
        </p:nvSpPr>
        <p:spPr>
          <a:xfrm>
            <a:off x="249203" y="2195862"/>
            <a:ext cx="1544108"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Many families are not aware of this opportunity.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537F2EB6-1775-35C2-72A8-FB816B9EA3A8}"/>
              </a:ext>
            </a:extLst>
          </p:cNvPr>
          <p:cNvSpPr txBox="1"/>
          <p:nvPr/>
        </p:nvSpPr>
        <p:spPr>
          <a:xfrm>
            <a:off x="4318000" y="1371600"/>
            <a:ext cx="2788194" cy="954107"/>
          </a:xfrm>
          <a:prstGeom prst="rect">
            <a:avLst/>
          </a:prstGeom>
          <a:noFill/>
        </p:spPr>
        <p:txBody>
          <a:bodyPr wrap="square" rtlCol="0">
            <a:spAutoFit/>
          </a:bodyPr>
          <a:lstStyle/>
          <a:p>
            <a:pPr marL="541338" indent="-269875">
              <a:tabLst>
                <a:tab pos="274638" algn="l"/>
              </a:tabLst>
            </a:pPr>
            <a:r>
              <a:rPr lang="en-US" sz="1400" b="1" dirty="0">
                <a:solidFill>
                  <a:schemeClr val="bg1"/>
                </a:solidFill>
                <a:latin typeface="Verdana" panose="020B0604030504040204" pitchFamily="34" charset="0"/>
                <a:ea typeface="Verdana" panose="020B0604030504040204" pitchFamily="34" charset="0"/>
                <a:cs typeface="Calibri" panose="020F0502020204030204" pitchFamily="34" charset="0"/>
              </a:rPr>
              <a:t>❸ Fear the funds may impact other federal or provincial benefits</a:t>
            </a:r>
            <a:endParaRPr lang="en-CA"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243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3A2056-0998-48A1-909D-175F23201BB3}"/>
              </a:ext>
            </a:extLst>
          </p:cNvPr>
          <p:cNvSpPr/>
          <p:nvPr/>
        </p:nvSpPr>
        <p:spPr>
          <a:xfrm>
            <a:off x="428466" y="404664"/>
            <a:ext cx="8287068" cy="604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8B1752D4-097C-4269-BAE8-0B2BC0151C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3542"/>
          <a:stretch/>
        </p:blipFill>
        <p:spPr>
          <a:xfrm>
            <a:off x="1187624" y="628245"/>
            <a:ext cx="6768752" cy="4168907"/>
          </a:xfrm>
          <a:prstGeom prst="rect">
            <a:avLst/>
          </a:prstGeom>
        </p:spPr>
      </p:pic>
      <p:sp>
        <p:nvSpPr>
          <p:cNvPr id="5" name="Rectangle 4">
            <a:extLst>
              <a:ext uri="{FF2B5EF4-FFF2-40B4-BE49-F238E27FC236}">
                <a16:creationId xmlns:a16="http://schemas.microsoft.com/office/drawing/2014/main" id="{746A7DEE-C969-4B71-A349-C5D9B19047AC}"/>
              </a:ext>
            </a:extLst>
          </p:cNvPr>
          <p:cNvSpPr/>
          <p:nvPr/>
        </p:nvSpPr>
        <p:spPr>
          <a:xfrm>
            <a:off x="1187624" y="620688"/>
            <a:ext cx="6768752" cy="7200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600" normalizeH="0" baseline="0" noProof="0" dirty="0">
                <a:ln>
                  <a:noFill/>
                </a:ln>
                <a:solidFill>
                  <a:srgbClr val="4F81BD">
                    <a:lumMod val="75000"/>
                  </a:srgbClr>
                </a:solidFill>
                <a:effectLst/>
                <a:uLnTx/>
                <a:uFillTx/>
                <a:latin typeface="Arial Black" panose="020B0A04020102020204" pitchFamily="34" charset="0"/>
                <a:ea typeface="+mn-ea"/>
                <a:cs typeface="+mn-cs"/>
              </a:rPr>
              <a:t>Join us</a:t>
            </a:r>
            <a:endParaRPr kumimoji="0" lang="en-CA" sz="5400" b="0" i="0" u="none" strike="noStrike" kern="1200" cap="none" spc="600" normalizeH="0" baseline="0" noProof="0" dirty="0">
              <a:ln>
                <a:noFill/>
              </a:ln>
              <a:solidFill>
                <a:srgbClr val="4F81BD">
                  <a:lumMod val="75000"/>
                </a:srgbClr>
              </a:solidFill>
              <a:effectLst/>
              <a:uLnTx/>
              <a:uFillTx/>
              <a:latin typeface="Arial Black" panose="020B0A04020102020204" pitchFamily="34" charset="0"/>
              <a:ea typeface="+mn-ea"/>
              <a:cs typeface="+mn-cs"/>
            </a:endParaRPr>
          </a:p>
        </p:txBody>
      </p:sp>
      <p:sp>
        <p:nvSpPr>
          <p:cNvPr id="6" name="Rectangle 5">
            <a:extLst>
              <a:ext uri="{FF2B5EF4-FFF2-40B4-BE49-F238E27FC236}">
                <a16:creationId xmlns:a16="http://schemas.microsoft.com/office/drawing/2014/main" id="{B0612D2E-06B1-42EF-9AC4-46AF0FEE87BD}"/>
              </a:ext>
            </a:extLst>
          </p:cNvPr>
          <p:cNvSpPr/>
          <p:nvPr/>
        </p:nvSpPr>
        <p:spPr>
          <a:xfrm>
            <a:off x="1187624" y="5085184"/>
            <a:ext cx="6768752" cy="108012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Become a CLB Champion</a:t>
            </a:r>
            <a:endParaRPr kumimoji="0" lang="en-CA" sz="36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3" name="Rectangle 2">
            <a:extLst>
              <a:ext uri="{FF2B5EF4-FFF2-40B4-BE49-F238E27FC236}">
                <a16:creationId xmlns:a16="http://schemas.microsoft.com/office/drawing/2014/main" id="{38C18976-D8D6-40D1-B29D-DD5A20CEEFCC}"/>
              </a:ext>
            </a:extLst>
          </p:cNvPr>
          <p:cNvSpPr/>
          <p:nvPr/>
        </p:nvSpPr>
        <p:spPr>
          <a:xfrm>
            <a:off x="2908091" y="2143592"/>
            <a:ext cx="3912434" cy="2113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1" u="none" strike="noStrike" kern="1200" cap="none" spc="0" normalizeH="0" baseline="0" noProof="0" dirty="0">
                <a:ln>
                  <a:noFill/>
                </a:ln>
                <a:solidFill>
                  <a:srgbClr val="4F81BD">
                    <a:lumMod val="75000"/>
                  </a:srgbClr>
                </a:solidFill>
                <a:effectLst/>
                <a:uLnTx/>
                <a:uFillTx/>
                <a:latin typeface="Aharoni" panose="02010803020104030203" pitchFamily="2" charset="-79"/>
                <a:ea typeface="+mn-ea"/>
                <a:cs typeface="Aharoni" panose="02010803020104030203" pitchFamily="2" charset="-79"/>
              </a:rPr>
              <a:t>Our kids need YOU</a:t>
            </a:r>
            <a:r>
              <a:rPr kumimoji="0" lang="en-US" sz="8000" b="0" i="1" u="none" strike="noStrike" kern="1200" cap="none" spc="0" normalizeH="0" baseline="0" noProof="0" dirty="0">
                <a:ln>
                  <a:noFill/>
                </a:ln>
                <a:solidFill>
                  <a:srgbClr val="4F81BD">
                    <a:lumMod val="75000"/>
                  </a:srgbClr>
                </a:solidFill>
                <a:effectLst/>
                <a:uLnTx/>
                <a:uFillTx/>
                <a:latin typeface="Aharoni" panose="02010803020104030203" pitchFamily="2" charset="-79"/>
                <a:ea typeface="+mn-ea"/>
                <a:cs typeface="Aharoni" panose="02010803020104030203" pitchFamily="2" charset="-79"/>
              </a:rPr>
              <a:t>!</a:t>
            </a:r>
            <a:endParaRPr kumimoji="0" lang="en-CA" sz="5400" b="0" i="1" u="none" strike="noStrike" kern="1200" cap="none" spc="0" normalizeH="0" baseline="0" noProof="0" dirty="0">
              <a:ln>
                <a:noFill/>
              </a:ln>
              <a:solidFill>
                <a:srgbClr val="4F81BD">
                  <a:lumMod val="75000"/>
                </a:srgbClr>
              </a:solidFill>
              <a:effectLst/>
              <a:uLnTx/>
              <a:uFillTx/>
              <a:latin typeface="Aharoni" panose="02010803020104030203" pitchFamily="2" charset="-79"/>
              <a:ea typeface="+mn-ea"/>
              <a:cs typeface="Aharoni" panose="02010803020104030203" pitchFamily="2" charset="-79"/>
            </a:endParaRPr>
          </a:p>
        </p:txBody>
      </p:sp>
    </p:spTree>
    <p:extLst>
      <p:ext uri="{BB962C8B-B14F-4D97-AF65-F5344CB8AC3E}">
        <p14:creationId xmlns:p14="http://schemas.microsoft.com/office/powerpoint/2010/main" val="830197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31F825-739E-B425-29EB-ABBF31804123}"/>
              </a:ext>
            </a:extLst>
          </p:cNvPr>
          <p:cNvPicPr>
            <a:picLocks noChangeAspect="1"/>
          </p:cNvPicPr>
          <p:nvPr/>
        </p:nvPicPr>
        <p:blipFill rotWithShape="1">
          <a:blip r:embed="rId3">
            <a:extLst>
              <a:ext uri="{28A0092B-C50C-407E-A947-70E740481C1C}">
                <a14:useLocalDpi xmlns:a14="http://schemas.microsoft.com/office/drawing/2010/main" val="0"/>
              </a:ext>
            </a:extLst>
          </a:blip>
          <a:srcRect t="857"/>
          <a:stretch/>
        </p:blipFill>
        <p:spPr>
          <a:xfrm>
            <a:off x="1819009" y="277671"/>
            <a:ext cx="4648466" cy="5674988"/>
          </a:xfrm>
          <a:prstGeom prst="rect">
            <a:avLst/>
          </a:prstGeom>
          <a:ln w="22225">
            <a:solidFill>
              <a:schemeClr val="accent1">
                <a:lumMod val="75000"/>
              </a:schemeClr>
            </a:solidFill>
          </a:ln>
        </p:spPr>
      </p:pic>
      <p:sp>
        <p:nvSpPr>
          <p:cNvPr id="9" name="Rectangle 8">
            <a:extLst>
              <a:ext uri="{FF2B5EF4-FFF2-40B4-BE49-F238E27FC236}">
                <a16:creationId xmlns:a16="http://schemas.microsoft.com/office/drawing/2014/main" id="{320A7E48-D9E3-044B-F854-E4A64611D52B}"/>
              </a:ext>
            </a:extLst>
          </p:cNvPr>
          <p:cNvSpPr/>
          <p:nvPr/>
        </p:nvSpPr>
        <p:spPr>
          <a:xfrm>
            <a:off x="1742810" y="6297149"/>
            <a:ext cx="4953266" cy="534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pic>
        <p:nvPicPr>
          <p:cNvPr id="10" name="Picture 9">
            <a:extLst>
              <a:ext uri="{FF2B5EF4-FFF2-40B4-BE49-F238E27FC236}">
                <a16:creationId xmlns:a16="http://schemas.microsoft.com/office/drawing/2014/main" id="{794DE014-E92A-11C2-FC1A-E1242AC4D167}"/>
              </a:ext>
            </a:extLst>
          </p:cNvPr>
          <p:cNvPicPr>
            <a:picLocks noChangeAspect="1"/>
          </p:cNvPicPr>
          <p:nvPr/>
        </p:nvPicPr>
        <p:blipFill rotWithShape="1">
          <a:blip r:embed="rId4"/>
          <a:srcRect l="73434" t="20430" r="-1244" b="34941"/>
          <a:stretch/>
        </p:blipFill>
        <p:spPr>
          <a:xfrm>
            <a:off x="5780452" y="6431917"/>
            <a:ext cx="314065" cy="378000"/>
          </a:xfrm>
          <a:prstGeom prst="rect">
            <a:avLst/>
          </a:prstGeom>
        </p:spPr>
      </p:pic>
      <p:sp>
        <p:nvSpPr>
          <p:cNvPr id="11" name="TextBox 10">
            <a:extLst>
              <a:ext uri="{FF2B5EF4-FFF2-40B4-BE49-F238E27FC236}">
                <a16:creationId xmlns:a16="http://schemas.microsoft.com/office/drawing/2014/main" id="{8463B0FB-8208-85CB-18EB-9D21C0C90EDD}"/>
              </a:ext>
            </a:extLst>
          </p:cNvPr>
          <p:cNvSpPr txBox="1"/>
          <p:nvPr/>
        </p:nvSpPr>
        <p:spPr>
          <a:xfrm>
            <a:off x="3202958" y="6499114"/>
            <a:ext cx="2559924" cy="253916"/>
          </a:xfrm>
          <a:prstGeom prst="rect">
            <a:avLst/>
          </a:prstGeom>
          <a:noFill/>
        </p:spPr>
        <p:txBody>
          <a:bodyPr wrap="square">
            <a:spAutoFit/>
          </a:bodyPr>
          <a:lstStyle/>
          <a:p>
            <a:r>
              <a:rPr lang="en-US" sz="1050" spc="450" dirty="0">
                <a:solidFill>
                  <a:schemeClr val="bg1"/>
                </a:solidFill>
                <a:latin typeface="Comic Sans MS" panose="030F0702030302020204" pitchFamily="66" charset="0"/>
                <a:cs typeface="Arial" panose="020B0604020202020204" pitchFamily="34" charset="0"/>
              </a:rPr>
              <a:t>Hope for the future</a:t>
            </a:r>
            <a:endParaRPr lang="en-CA" sz="1050" spc="450" dirty="0">
              <a:solidFill>
                <a:schemeClr val="bg1"/>
              </a:solidFill>
              <a:latin typeface="Comic Sans MS" panose="030F0702030302020204" pitchFamily="66" charset="0"/>
              <a:cs typeface="Arial" panose="020B0604020202020204" pitchFamily="34" charset="0"/>
            </a:endParaRPr>
          </a:p>
        </p:txBody>
      </p:sp>
      <p:sp>
        <p:nvSpPr>
          <p:cNvPr id="14" name="Slide Number Placeholder 13">
            <a:extLst>
              <a:ext uri="{FF2B5EF4-FFF2-40B4-BE49-F238E27FC236}">
                <a16:creationId xmlns:a16="http://schemas.microsoft.com/office/drawing/2014/main" id="{1EF7A5F5-265F-36DE-0FE5-20C3508C0E7C}"/>
              </a:ext>
            </a:extLst>
          </p:cNvPr>
          <p:cNvSpPr>
            <a:spLocks noGrp="1"/>
          </p:cNvSpPr>
          <p:nvPr>
            <p:ph type="sldNum" sz="quarter" idx="12"/>
          </p:nvPr>
        </p:nvSpPr>
        <p:spPr>
          <a:xfrm>
            <a:off x="5929412" y="6486099"/>
            <a:ext cx="1157288" cy="365125"/>
          </a:xfrm>
        </p:spPr>
        <p:txBody>
          <a:bodyPr/>
          <a:lstStyle/>
          <a:p>
            <a:r>
              <a:rPr lang="en-CA" dirty="0">
                <a:solidFill>
                  <a:schemeClr val="bg1"/>
                </a:solidFill>
              </a:rPr>
              <a:t>25</a:t>
            </a:r>
          </a:p>
        </p:txBody>
      </p:sp>
      <p:pic>
        <p:nvPicPr>
          <p:cNvPr id="17" name="Picture 16">
            <a:extLst>
              <a:ext uri="{FF2B5EF4-FFF2-40B4-BE49-F238E27FC236}">
                <a16:creationId xmlns:a16="http://schemas.microsoft.com/office/drawing/2014/main" id="{748797DA-2D20-1DBB-5590-02B697365BBB}"/>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815373" y="6439433"/>
            <a:ext cx="283501" cy="378000"/>
          </a:xfrm>
          <a:prstGeom prst="rect">
            <a:avLst/>
          </a:prstGeom>
          <a:solidFill>
            <a:schemeClr val="bg1"/>
          </a:solidFill>
        </p:spPr>
      </p:pic>
      <p:sp>
        <p:nvSpPr>
          <p:cNvPr id="3" name="TextBox 2">
            <a:extLst>
              <a:ext uri="{FF2B5EF4-FFF2-40B4-BE49-F238E27FC236}">
                <a16:creationId xmlns:a16="http://schemas.microsoft.com/office/drawing/2014/main" id="{CE78295C-8E19-E6C2-47B8-57A17BE635F8}"/>
              </a:ext>
            </a:extLst>
          </p:cNvPr>
          <p:cNvSpPr txBox="1"/>
          <p:nvPr/>
        </p:nvSpPr>
        <p:spPr>
          <a:xfrm>
            <a:off x="1819009" y="6031692"/>
            <a:ext cx="5917756" cy="265457"/>
          </a:xfrm>
          <a:prstGeom prst="rect">
            <a:avLst/>
          </a:prstGeom>
          <a:noFill/>
        </p:spPr>
        <p:txBody>
          <a:bodyPr wrap="square">
            <a:spAutoFit/>
          </a:bodyPr>
          <a:lstStyle/>
          <a:p>
            <a:r>
              <a:rPr lang="en-CA" sz="1125" b="1" u="sng" dirty="0">
                <a:solidFill>
                  <a:srgbClr val="000000"/>
                </a:solidFill>
                <a:latin typeface="Calibri" panose="020F0502020204030204" pitchFamily="34" charset="0"/>
                <a:ea typeface="Times New Roman" panose="02020603050405020304" pitchFamily="18" charset="0"/>
                <a:cs typeface="Times New Roman" panose="02020603050405020304" pitchFamily="18" charset="0"/>
                <a:hlinkClick r:id="rId6"/>
              </a:rPr>
              <a:t>https://ssvp.ca/special-projects/seeds-of-hope/seeds-of-hope-toolkit/</a:t>
            </a:r>
            <a:endParaRPr lang="en-CA" sz="1125" b="1" dirty="0"/>
          </a:p>
        </p:txBody>
      </p:sp>
      <p:sp>
        <p:nvSpPr>
          <p:cNvPr id="12" name="Rectangle 11">
            <a:extLst>
              <a:ext uri="{FF2B5EF4-FFF2-40B4-BE49-F238E27FC236}">
                <a16:creationId xmlns:a16="http://schemas.microsoft.com/office/drawing/2014/main" id="{71F9CF73-E7A3-222B-0C65-116409DE6576}"/>
              </a:ext>
            </a:extLst>
          </p:cNvPr>
          <p:cNvSpPr/>
          <p:nvPr/>
        </p:nvSpPr>
        <p:spPr>
          <a:xfrm flipV="1">
            <a:off x="4498522" y="3590925"/>
            <a:ext cx="754380" cy="76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Tree>
    <p:extLst>
      <p:ext uri="{BB962C8B-B14F-4D97-AF65-F5344CB8AC3E}">
        <p14:creationId xmlns:p14="http://schemas.microsoft.com/office/powerpoint/2010/main" val="881202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ssvp_resp_certificate_dec_2015.pdf">
            <a:extLst>
              <a:ext uri="{FF2B5EF4-FFF2-40B4-BE49-F238E27FC236}">
                <a16:creationId xmlns:a16="http://schemas.microsoft.com/office/drawing/2014/main" id="{EB9DB40F-676A-7B2A-205D-73EE610D50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49" t="266" r="1742"/>
          <a:stretch/>
        </p:blipFill>
        <p:spPr>
          <a:xfrm>
            <a:off x="0" y="2489200"/>
            <a:ext cx="2978079" cy="2568102"/>
          </a:xfrm>
          <a:prstGeom prst="rect">
            <a:avLst/>
          </a:prstGeom>
        </p:spPr>
      </p:pic>
      <p:sp>
        <p:nvSpPr>
          <p:cNvPr id="6" name="Title 2">
            <a:extLst>
              <a:ext uri="{FF2B5EF4-FFF2-40B4-BE49-F238E27FC236}">
                <a16:creationId xmlns:a16="http://schemas.microsoft.com/office/drawing/2014/main" id="{37513A32-61E2-17AC-151A-C0749B4CB857}"/>
              </a:ext>
            </a:extLst>
          </p:cNvPr>
          <p:cNvSpPr txBox="1">
            <a:spLocks/>
          </p:cNvSpPr>
          <p:nvPr/>
        </p:nvSpPr>
        <p:spPr>
          <a:xfrm>
            <a:off x="0" y="351448"/>
            <a:ext cx="9267992" cy="994172"/>
          </a:xfrm>
          <a:prstGeom prst="rect">
            <a:avLst/>
          </a:prstGeom>
        </p:spPr>
        <p:txBody>
          <a:bodyPr/>
          <a:lstStyle>
            <a:lvl1pPr algn="ctr" defTabSz="914400" rtl="0" eaLnBrk="1" latinLnBrk="0" hangingPunct="1">
              <a:lnSpc>
                <a:spcPct val="90000"/>
              </a:lnSpc>
              <a:spcBef>
                <a:spcPct val="0"/>
              </a:spcBef>
              <a:buNone/>
              <a:defRPr sz="3200" b="1"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rPr>
              <a:t>Lets all agree that we can have one of these certificates in each of the children's rooms</a:t>
            </a:r>
          </a:p>
        </p:txBody>
      </p:sp>
      <p:pic>
        <p:nvPicPr>
          <p:cNvPr id="7" name="Picture 6" descr="A picture containing person, floor, indoor, standing&#10;&#10;Description automatically generated">
            <a:extLst>
              <a:ext uri="{FF2B5EF4-FFF2-40B4-BE49-F238E27FC236}">
                <a16:creationId xmlns:a16="http://schemas.microsoft.com/office/drawing/2014/main" id="{6705E29F-130D-94B6-A510-D246EB18091D}"/>
              </a:ext>
            </a:extLst>
          </p:cNvPr>
          <p:cNvPicPr>
            <a:picLocks noChangeAspect="1"/>
          </p:cNvPicPr>
          <p:nvPr/>
        </p:nvPicPr>
        <p:blipFill>
          <a:blip r:embed="rId4"/>
          <a:stretch>
            <a:fillRect/>
          </a:stretch>
        </p:blipFill>
        <p:spPr>
          <a:xfrm>
            <a:off x="3062621" y="1729026"/>
            <a:ext cx="5853977" cy="4390483"/>
          </a:xfrm>
          <a:prstGeom prst="rect">
            <a:avLst/>
          </a:prstGeom>
          <a:ln w="31750">
            <a:solidFill>
              <a:schemeClr val="tx1"/>
            </a:solidFill>
          </a:ln>
        </p:spPr>
      </p:pic>
    </p:spTree>
    <p:extLst>
      <p:ext uri="{BB962C8B-B14F-4D97-AF65-F5344CB8AC3E}">
        <p14:creationId xmlns:p14="http://schemas.microsoft.com/office/powerpoint/2010/main" val="952056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28" name="Straight Arrow Connector 2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59461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03C8191D-ED61-4630-88C8-7CFECC71F7EE}"/>
              </a:ext>
            </a:extLst>
          </p:cNvPr>
          <p:cNvSpPr/>
          <p:nvPr/>
        </p:nvSpPr>
        <p:spPr>
          <a:xfrm>
            <a:off x="-5702" y="11460"/>
            <a:ext cx="9149702" cy="8391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ormAutofit/>
          </a:bodyPr>
          <a:lstStyle/>
          <a:p>
            <a:pPr marL="0" marR="0" lvl="0" indent="0" algn="l" defTabSz="685800" rtl="0" eaLnBrk="1" fontAlgn="auto" latinLnBrk="0" hangingPunct="1">
              <a:lnSpc>
                <a:spcPct val="90000"/>
              </a:lnSpc>
              <a:spcBef>
                <a:spcPts val="0"/>
              </a:spcBef>
              <a:spcAft>
                <a:spcPts val="450"/>
              </a:spcAft>
              <a:buClrTx/>
              <a:buSzTx/>
              <a:buFontTx/>
              <a:buNone/>
              <a:tabLst/>
              <a:defRPr/>
            </a:pPr>
            <a:endParaRPr kumimoji="0" lang="en-US" sz="825" b="0" i="0" u="none" strike="noStrike" kern="1200" cap="none" spc="450" normalizeH="0" baseline="0" noProof="0" dirty="0">
              <a:ln>
                <a:noFill/>
              </a:ln>
              <a:solidFill>
                <a:prstClr val="black"/>
              </a:solidFill>
              <a:effectLst/>
              <a:uLnTx/>
              <a:uFillTx/>
              <a:latin typeface="Calibri" panose="020F0502020204030204"/>
              <a:ea typeface="+mn-ea"/>
              <a:cs typeface="+mn-cs"/>
            </a:endParaRPr>
          </a:p>
          <a:p>
            <a:pPr marL="0" marR="0" lvl="0" indent="0" algn="ctr" defTabSz="685800" rtl="0" eaLnBrk="1" fontAlgn="auto" latinLnBrk="0" hangingPunct="1">
              <a:lnSpc>
                <a:spcPct val="90000"/>
              </a:lnSpc>
              <a:spcBef>
                <a:spcPts val="0"/>
              </a:spcBef>
              <a:spcAft>
                <a:spcPts val="450"/>
              </a:spcAft>
              <a:buClrTx/>
              <a:buSzTx/>
              <a:buFontTx/>
              <a:buNone/>
              <a:tabLst/>
              <a:defRPr/>
            </a:pPr>
            <a:endParaRPr kumimoji="0" lang="en-US" sz="400" b="0" i="0" u="none" strike="noStrike" kern="1200" cap="none" spc="45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ctr" defTabSz="685800" rtl="0" eaLnBrk="1" fontAlgn="auto" latinLnBrk="0" hangingPunct="1">
              <a:lnSpc>
                <a:spcPct val="90000"/>
              </a:lnSpc>
              <a:spcBef>
                <a:spcPts val="0"/>
              </a:spcBef>
              <a:spcAft>
                <a:spcPts val="450"/>
              </a:spcAft>
              <a:buClrTx/>
              <a:buSzTx/>
              <a:buFontTx/>
              <a:buNone/>
              <a:tabLst/>
              <a:defRPr/>
            </a:pPr>
            <a:r>
              <a:rPr kumimoji="0" lang="en-US" sz="2800" b="1" i="0" u="none" strike="noStrike" kern="1200" cap="none" spc="450" normalizeH="0" baseline="0" noProof="0" dirty="0">
                <a:ln>
                  <a:noFill/>
                </a:ln>
                <a:solidFill>
                  <a:prstClr val="white"/>
                </a:solidFill>
                <a:effectLst/>
                <a:uLnTx/>
                <a:uFillTx/>
                <a:latin typeface="Verdana" panose="020B0604030504040204" pitchFamily="34" charset="0"/>
                <a:ea typeface="Verdana" panose="020B0604030504040204" pitchFamily="34" charset="0"/>
              </a:rPr>
              <a:t>Canada Learning Bond Referrals</a:t>
            </a:r>
            <a:endParaRPr kumimoji="0" lang="en-US" sz="2400" b="1" i="0" u="none" strike="noStrike" kern="1200" cap="none" spc="45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pic>
        <p:nvPicPr>
          <p:cNvPr id="43" name="Picture 42">
            <a:extLst>
              <a:ext uri="{FF2B5EF4-FFF2-40B4-BE49-F238E27FC236}">
                <a16:creationId xmlns:a16="http://schemas.microsoft.com/office/drawing/2014/main" id="{6DDB4759-7C50-4C1E-A5FE-FC89EDE846BC}"/>
              </a:ext>
            </a:extLst>
          </p:cNvPr>
          <p:cNvPicPr>
            <a:picLocks noChangeAspect="1"/>
          </p:cNvPicPr>
          <p:nvPr/>
        </p:nvPicPr>
        <p:blipFill rotWithShape="1">
          <a:blip r:embed="rId3"/>
          <a:srcRect l="46948" t="66443" r="4786" b="9989"/>
          <a:stretch/>
        </p:blipFill>
        <p:spPr>
          <a:xfrm>
            <a:off x="391888" y="883245"/>
            <a:ext cx="4784271" cy="2879317"/>
          </a:xfrm>
          <a:prstGeom prst="rect">
            <a:avLst/>
          </a:prstGeom>
        </p:spPr>
      </p:pic>
      <p:pic>
        <p:nvPicPr>
          <p:cNvPr id="2" name="Picture 1">
            <a:extLst>
              <a:ext uri="{FF2B5EF4-FFF2-40B4-BE49-F238E27FC236}">
                <a16:creationId xmlns:a16="http://schemas.microsoft.com/office/drawing/2014/main" id="{CA416D73-7F61-48A0-B647-0582B9805C89}"/>
              </a:ext>
            </a:extLst>
          </p:cNvPr>
          <p:cNvPicPr>
            <a:picLocks noChangeAspect="1"/>
          </p:cNvPicPr>
          <p:nvPr/>
        </p:nvPicPr>
        <p:blipFill>
          <a:blip r:embed="rId4"/>
          <a:stretch>
            <a:fillRect/>
          </a:stretch>
        </p:blipFill>
        <p:spPr>
          <a:xfrm>
            <a:off x="-11078" y="5686946"/>
            <a:ext cx="9144000" cy="1126936"/>
          </a:xfrm>
          <a:prstGeom prst="rect">
            <a:avLst/>
          </a:prstGeom>
        </p:spPr>
      </p:pic>
      <p:sp>
        <p:nvSpPr>
          <p:cNvPr id="4" name="Rectangle 3">
            <a:extLst>
              <a:ext uri="{FF2B5EF4-FFF2-40B4-BE49-F238E27FC236}">
                <a16:creationId xmlns:a16="http://schemas.microsoft.com/office/drawing/2014/main" id="{F9346AD8-C35A-46DA-8560-8AF74EEEE969}"/>
              </a:ext>
            </a:extLst>
          </p:cNvPr>
          <p:cNvSpPr/>
          <p:nvPr/>
        </p:nvSpPr>
        <p:spPr>
          <a:xfrm>
            <a:off x="-11078" y="3804559"/>
            <a:ext cx="9144000" cy="186035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Referral made to CLB Champion who: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Explains the process</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Answers questions and offers encouragement</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Removes barriers to access</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p>
        </p:txBody>
      </p:sp>
      <p:sp>
        <p:nvSpPr>
          <p:cNvPr id="5" name="Rectangle 4">
            <a:extLst>
              <a:ext uri="{FF2B5EF4-FFF2-40B4-BE49-F238E27FC236}">
                <a16:creationId xmlns:a16="http://schemas.microsoft.com/office/drawing/2014/main" id="{19044A33-028F-4028-BB29-11024EB2499A}"/>
              </a:ext>
            </a:extLst>
          </p:cNvPr>
          <p:cNvSpPr/>
          <p:nvPr/>
        </p:nvSpPr>
        <p:spPr>
          <a:xfrm>
            <a:off x="6841672" y="3890268"/>
            <a:ext cx="2220684" cy="168893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2" descr="See the source image">
            <a:extLst>
              <a:ext uri="{FF2B5EF4-FFF2-40B4-BE49-F238E27FC236}">
                <a16:creationId xmlns:a16="http://schemas.microsoft.com/office/drawing/2014/main" id="{A77234E9-12A4-44AE-97A1-0A656B76BB2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6405" r="3760"/>
          <a:stretch/>
        </p:blipFill>
        <p:spPr bwMode="auto">
          <a:xfrm>
            <a:off x="6874330" y="3917222"/>
            <a:ext cx="2144293" cy="1559666"/>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513283B-85C5-430A-A178-717F26906AD8}"/>
              </a:ext>
            </a:extLst>
          </p:cNvPr>
          <p:cNvSpPr/>
          <p:nvPr/>
        </p:nvSpPr>
        <p:spPr>
          <a:xfrm>
            <a:off x="5279916" y="1707443"/>
            <a:ext cx="3647516" cy="13339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oAutofit/>
          </a:bodyPr>
          <a:lstStyle/>
          <a:p>
            <a:pPr marL="0" marR="0" lvl="0" indent="0" algn="ctr" defTabSz="685800" rtl="0" eaLnBrk="1" fontAlgn="auto" latinLnBrk="0" hangingPunct="1">
              <a:lnSpc>
                <a:spcPct val="90000"/>
              </a:lnSpc>
              <a:spcBef>
                <a:spcPts val="0"/>
              </a:spcBef>
              <a:spcAft>
                <a:spcPts val="450"/>
              </a:spcAft>
              <a:buClrTx/>
              <a:buSzTx/>
              <a:buFontTx/>
              <a:buNone/>
              <a:tabLst/>
              <a:defRPr/>
            </a:pPr>
            <a:r>
              <a:rPr kumimoji="0" lang="en-US" sz="2400" b="1" i="0" u="none" strike="noStrike" kern="1200" cap="none" spc="450" normalizeH="0" baseline="0" noProof="0" dirty="0">
                <a:ln>
                  <a:noFill/>
                </a:ln>
                <a:solidFill>
                  <a:prstClr val="white"/>
                </a:solidFill>
                <a:effectLst/>
                <a:uLnTx/>
                <a:uFillTx/>
                <a:latin typeface="Verdana" panose="020B0604030504040204" pitchFamily="34" charset="0"/>
                <a:ea typeface="Verdana" panose="020B0604030504040204" pitchFamily="34" charset="0"/>
              </a:rPr>
              <a:t>Members</a:t>
            </a:r>
          </a:p>
          <a:p>
            <a:pPr marL="0" marR="0" lvl="0" indent="0" algn="ctr" defTabSz="685800" rtl="0" eaLnBrk="1" fontAlgn="auto" latinLnBrk="0" hangingPunct="1">
              <a:lnSpc>
                <a:spcPct val="90000"/>
              </a:lnSpc>
              <a:spcBef>
                <a:spcPts val="0"/>
              </a:spcBef>
              <a:spcAft>
                <a:spcPts val="450"/>
              </a:spcAft>
              <a:buClrTx/>
              <a:buSzTx/>
              <a:buFontTx/>
              <a:buNone/>
              <a:tabLst/>
              <a:defRPr/>
            </a:pPr>
            <a:endParaRPr kumimoji="0" lang="en-US" sz="2400" b="1" i="0" u="none" strike="noStrike" kern="1200" cap="none" spc="45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p>
            <a:pPr marL="0" marR="0" lvl="0" indent="0" algn="ctr" defTabSz="685800" rtl="0" eaLnBrk="1" fontAlgn="auto" latinLnBrk="0" hangingPunct="1">
              <a:lnSpc>
                <a:spcPct val="90000"/>
              </a:lnSpc>
              <a:spcBef>
                <a:spcPts val="0"/>
              </a:spcBef>
              <a:spcAft>
                <a:spcPts val="450"/>
              </a:spcAft>
              <a:buClrTx/>
              <a:buSzTx/>
              <a:buFontTx/>
              <a:buNone/>
              <a:tabLst/>
              <a:defRPr/>
            </a:pPr>
            <a:r>
              <a:rPr kumimoji="0" lang="en-US" sz="2400" b="1" i="0" u="none" strike="noStrike" kern="1200" cap="none" spc="450" normalizeH="0" baseline="0" noProof="0" dirty="0">
                <a:ln>
                  <a:noFill/>
                </a:ln>
                <a:solidFill>
                  <a:prstClr val="white"/>
                </a:solidFill>
                <a:effectLst/>
                <a:uLnTx/>
                <a:uFillTx/>
                <a:latin typeface="Verdana" panose="020B0604030504040204" pitchFamily="34" charset="0"/>
                <a:ea typeface="Verdana" panose="020B0604030504040204" pitchFamily="34" charset="0"/>
              </a:rPr>
              <a:t> plant the seed</a:t>
            </a:r>
            <a:r>
              <a:rPr kumimoji="0" lang="en-US" sz="1600" b="1" i="0" u="none" strike="noStrike" kern="1200" cap="none" spc="450" normalizeH="0" baseline="0" noProof="0" dirty="0">
                <a:ln>
                  <a:noFill/>
                </a:ln>
                <a:solidFill>
                  <a:prstClr val="white"/>
                </a:solidFill>
                <a:effectLst/>
                <a:uLnTx/>
                <a:uFillTx/>
                <a:latin typeface="Verdana" panose="020B0604030504040204" pitchFamily="34" charset="0"/>
                <a:ea typeface="Verdana" panose="020B0604030504040204" pitchFamily="34" charset="0"/>
              </a:rPr>
              <a:t> </a:t>
            </a:r>
            <a:endParaRPr kumimoji="0" lang="en-US" sz="1200" b="1" i="0" u="none" strike="noStrike" kern="1200" cap="none" spc="45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22954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327D9-6607-7944-BA7F-4555E0503CE7}"/>
              </a:ext>
            </a:extLst>
          </p:cNvPr>
          <p:cNvSpPr>
            <a:spLocks noGrp="1"/>
          </p:cNvSpPr>
          <p:nvPr>
            <p:ph type="title"/>
          </p:nvPr>
        </p:nvSpPr>
        <p:spPr>
          <a:xfrm>
            <a:off x="-209006" y="696685"/>
            <a:ext cx="9555480" cy="1866179"/>
          </a:xfrm>
        </p:spPr>
        <p:txBody>
          <a:bodyPr/>
          <a:lstStyle/>
          <a:p>
            <a:pPr algn="ctr"/>
            <a:r>
              <a:rPr lang="en-US" sz="2400" dirty="0">
                <a:effectLst/>
                <a:latin typeface="Verdana" panose="020B0604030504040204" pitchFamily="34" charset="0"/>
                <a:ea typeface="Verdana" panose="020B0604030504040204" pitchFamily="34" charset="0"/>
              </a:rPr>
              <a:t>By seeing our roles differently as ‘informed navigators’, we can start to help in all possible ways</a:t>
            </a:r>
            <a:r>
              <a:rPr lang="en-CA" sz="2400" dirty="0">
                <a:effectLst/>
                <a:latin typeface="Verdana" panose="020B0604030504040204" pitchFamily="34" charset="0"/>
                <a:ea typeface="Verdana" panose="020B0604030504040204" pitchFamily="34" charset="0"/>
              </a:rPr>
              <a:t> </a:t>
            </a:r>
            <a:br>
              <a:rPr lang="en-CA" sz="2400" dirty="0">
                <a:effectLst/>
                <a:latin typeface="Verdana" panose="020B0604030504040204" pitchFamily="34" charset="0"/>
                <a:ea typeface="Verdana" panose="020B0604030504040204" pitchFamily="34" charset="0"/>
              </a:rPr>
            </a:br>
            <a:endParaRPr lang="en-US" sz="2400" dirty="0">
              <a:effectLst/>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270738C9-D4BA-A51A-4DDF-24653539B29D}"/>
              </a:ext>
            </a:extLst>
          </p:cNvPr>
          <p:cNvSpPr/>
          <p:nvPr/>
        </p:nvSpPr>
        <p:spPr>
          <a:xfrm>
            <a:off x="228600" y="2481943"/>
            <a:ext cx="8752114" cy="38644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pic>
        <p:nvPicPr>
          <p:cNvPr id="8" name="Picture 7">
            <a:extLst>
              <a:ext uri="{FF2B5EF4-FFF2-40B4-BE49-F238E27FC236}">
                <a16:creationId xmlns:a16="http://schemas.microsoft.com/office/drawing/2014/main" id="{55FB6A96-66F3-F449-A9F5-056963B1F3F9}"/>
              </a:ext>
            </a:extLst>
          </p:cNvPr>
          <p:cNvPicPr>
            <a:picLocks noChangeAspect="1"/>
          </p:cNvPicPr>
          <p:nvPr/>
        </p:nvPicPr>
        <p:blipFill>
          <a:blip r:embed="rId3"/>
          <a:stretch>
            <a:fillRect/>
          </a:stretch>
        </p:blipFill>
        <p:spPr>
          <a:xfrm>
            <a:off x="553049" y="2704012"/>
            <a:ext cx="8032750" cy="3304904"/>
          </a:xfrm>
          <a:prstGeom prst="rect">
            <a:avLst/>
          </a:prstGeom>
        </p:spPr>
      </p:pic>
    </p:spTree>
    <p:extLst>
      <p:ext uri="{BB962C8B-B14F-4D97-AF65-F5344CB8AC3E}">
        <p14:creationId xmlns:p14="http://schemas.microsoft.com/office/powerpoint/2010/main" val="1399121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A6D491-774C-98DA-1486-9DDFD720C287}"/>
              </a:ext>
            </a:extLst>
          </p:cNvPr>
          <p:cNvSpPr txBox="1"/>
          <p:nvPr/>
        </p:nvSpPr>
        <p:spPr>
          <a:xfrm>
            <a:off x="2028054" y="459097"/>
            <a:ext cx="5127551" cy="2724785"/>
          </a:xfrm>
          <a:prstGeom prst="rect">
            <a:avLst/>
          </a:prstGeom>
          <a:noFill/>
        </p:spPr>
        <p:txBody>
          <a:bodyPr wrap="square" rtlCol="0">
            <a:spAutoFit/>
          </a:bodyPr>
          <a:lstStyle/>
          <a:p>
            <a:pPr>
              <a:lnSpc>
                <a:spcPct val="115000"/>
              </a:lnSpc>
              <a:spcAft>
                <a:spcPts val="450"/>
              </a:spcAft>
            </a:pPr>
            <a:r>
              <a:rPr lang="en-CA" sz="825" b="1" dirty="0">
                <a:latin typeface="Calibri" panose="020F0502020204030204" pitchFamily="34" charset="0"/>
                <a:ea typeface="Calibri" panose="020F0502020204030204" pitchFamily="34" charset="0"/>
                <a:cs typeface="Times New Roman" panose="02020603050405020304" pitchFamily="18" charset="0"/>
              </a:rPr>
              <a:t>Introduce yourself and explain reason for the call:</a:t>
            </a:r>
            <a:endParaRPr lang="en-CA" sz="82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Hello my name is __________and I’m a volunteer at the Society of Saint Vincent de Paul,  (insert location).   Am I catching you at a good time to have a brief chat?</a:t>
            </a:r>
          </a:p>
          <a:p>
            <a:pPr indent="-128588" algn="just">
              <a:spcAft>
                <a:spcPts val="450"/>
              </a:spcAft>
              <a:buFont typeface="Arial" panose="020B0604020202020204" pitchFamily="34" charset="0"/>
              <a:buChar char="•"/>
            </a:pPr>
            <a:endParaRPr lang="en-CA" sz="22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We are calling families with children under 19 to make sure they know about $2,000 of free government money to help pay for education costs after high school.  </a:t>
            </a:r>
            <a:r>
              <a:rPr lang="en-CA" sz="750" dirty="0">
                <a:solidFill>
                  <a:srgbClr val="000000"/>
                </a:solidFill>
                <a:latin typeface="Calibri" panose="020F0502020204030204" pitchFamily="34" charset="0"/>
                <a:ea typeface="Calibri" panose="020F0502020204030204" pitchFamily="34" charset="0"/>
                <a:cs typeface="Times New Roman" panose="02020603050405020304" pitchFamily="18" charset="0"/>
              </a:rPr>
              <a:t>Half of the children across Canada are still missing out of their education funds and we are calling all of the families we serve to try to make sure that as many children as possible get their funds.  </a:t>
            </a: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450"/>
              </a:spcAft>
            </a:pPr>
            <a:endParaRPr lang="en-CA" sz="1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450"/>
              </a:spcAft>
            </a:pPr>
            <a:r>
              <a:rPr lang="en-CA" sz="825" b="1" dirty="0">
                <a:latin typeface="Calibri" panose="020F0502020204030204" pitchFamily="34" charset="0"/>
                <a:ea typeface="Calibri" panose="020F0502020204030204" pitchFamily="34" charset="0"/>
                <a:cs typeface="Times New Roman" panose="02020603050405020304" pitchFamily="18" charset="0"/>
              </a:rPr>
              <a:t>Start the conversation:   </a:t>
            </a:r>
            <a:endParaRPr lang="en-CA" sz="82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lnSpc>
                <a:spcPct val="115000"/>
              </a:lnSpc>
              <a:spcAft>
                <a:spcPts val="450"/>
              </a:spcAf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Does your child have a Registered Education Savings Plan (RESP) and the Canada Learning Bond (CLB)?</a:t>
            </a:r>
          </a:p>
          <a:p>
            <a:pPr algn="just">
              <a:lnSpc>
                <a:spcPct val="115000"/>
              </a:lnSpc>
              <a:spcAft>
                <a:spcPts val="450"/>
              </a:spcAft>
            </a:pPr>
            <a:r>
              <a:rPr lang="en-CA" sz="825" b="1" dirty="0">
                <a:latin typeface="Calibri" panose="020F0502020204030204" pitchFamily="34" charset="0"/>
                <a:ea typeface="Calibri" panose="020F0502020204030204" pitchFamily="34" charset="0"/>
                <a:cs typeface="Times New Roman" panose="02020603050405020304" pitchFamily="18" charset="0"/>
              </a:rPr>
              <a:t>If they answer yes:</a:t>
            </a:r>
            <a:r>
              <a:rPr lang="en-CA" sz="825" dirty="0">
                <a:latin typeface="Calibri" panose="020F0502020204030204" pitchFamily="34" charset="0"/>
                <a:ea typeface="Calibri" panose="020F0502020204030204" pitchFamily="34" charset="0"/>
                <a:cs typeface="Times New Roman" panose="02020603050405020304" pitchFamily="18" charset="0"/>
              </a:rPr>
              <a:t>  </a:t>
            </a:r>
          </a:p>
          <a:p>
            <a:pPr marL="128588" indent="-128588" algn="just">
              <a:lnSpc>
                <a:spcPct val="115000"/>
              </a:lnSpc>
              <a:spcAft>
                <a:spcPts val="450"/>
              </a:spcAf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Congratulations, that’s wonderful! </a:t>
            </a: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Do you remember getting the Canada Learning Bond, it is $500 up front and then $100 every year until deposits                                          reach $2,000</a:t>
            </a:r>
            <a:r>
              <a:rPr lang="en-CA" sz="788" dirty="0">
                <a:latin typeface="Calibri" panose="020F0502020204030204" pitchFamily="34" charset="0"/>
                <a:ea typeface="Calibri" panose="020F0502020204030204" pitchFamily="34" charset="0"/>
                <a:cs typeface="Times New Roman" panose="02020603050405020304" pitchFamily="18" charset="0"/>
              </a:rPr>
              <a:t>.  </a:t>
            </a:r>
          </a:p>
          <a:p>
            <a:pPr marL="128588" indent="-128588" algn="just">
              <a:buFont typeface="Arial" panose="020B0604020202020204" pitchFamily="34" charset="0"/>
              <a:buChar char="•"/>
            </a:pPr>
            <a:endParaRPr lang="en-CA" sz="375"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450"/>
              </a:spcAft>
            </a:pPr>
            <a:r>
              <a:rPr lang="en-CA" sz="825" dirty="0">
                <a:latin typeface="Calibri" panose="020F0502020204030204" pitchFamily="34" charset="0"/>
                <a:ea typeface="Calibri" panose="020F0502020204030204" pitchFamily="34" charset="0"/>
                <a:cs typeface="Times New Roman" panose="02020603050405020304" pitchFamily="18" charset="0"/>
              </a:rPr>
              <a:t> </a:t>
            </a:r>
            <a:r>
              <a:rPr lang="en-CA" sz="825" b="1" dirty="0">
                <a:latin typeface="Calibri" panose="020F0502020204030204" pitchFamily="34" charset="0"/>
                <a:ea typeface="Calibri" panose="020F0502020204030204" pitchFamily="34" charset="0"/>
                <a:cs typeface="Times New Roman" panose="02020603050405020304" pitchFamily="18" charset="0"/>
              </a:rPr>
              <a:t>If they don’t remember if they received the CLB:</a:t>
            </a:r>
            <a:endParaRPr lang="en-CA" sz="82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As long as your family net income is less than $50,197 and you are receiving the Canada Child Benefit, you should have received the CLB.  Check your statements to make sure you received it or contact your bank to make sure they applied for it.  </a:t>
            </a:r>
            <a:endParaRPr lang="en-CA" sz="750" dirty="0"/>
          </a:p>
        </p:txBody>
      </p:sp>
      <p:sp>
        <p:nvSpPr>
          <p:cNvPr id="5" name="Rectangle 4">
            <a:extLst>
              <a:ext uri="{FF2B5EF4-FFF2-40B4-BE49-F238E27FC236}">
                <a16:creationId xmlns:a16="http://schemas.microsoft.com/office/drawing/2014/main" id="{16F403CD-E152-E308-C74B-39C94EA6E644}"/>
              </a:ext>
            </a:extLst>
          </p:cNvPr>
          <p:cNvSpPr/>
          <p:nvPr/>
        </p:nvSpPr>
        <p:spPr>
          <a:xfrm>
            <a:off x="2000250" y="3076"/>
            <a:ext cx="5143500" cy="4487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latin typeface="Arial Black" panose="020B0A04020102020204" pitchFamily="34" charset="0"/>
              </a:rPr>
              <a:t>RESP/CLB Script</a:t>
            </a:r>
            <a:endParaRPr lang="en-CA" sz="1500" dirty="0">
              <a:latin typeface="Arial Black" panose="020B0A04020102020204" pitchFamily="34" charset="0"/>
            </a:endParaRPr>
          </a:p>
        </p:txBody>
      </p:sp>
      <p:sp>
        <p:nvSpPr>
          <p:cNvPr id="6" name="Rectangle 5">
            <a:extLst>
              <a:ext uri="{FF2B5EF4-FFF2-40B4-BE49-F238E27FC236}">
                <a16:creationId xmlns:a16="http://schemas.microsoft.com/office/drawing/2014/main" id="{9A686C0D-550C-D2D3-3501-898B6F03A25B}"/>
              </a:ext>
            </a:extLst>
          </p:cNvPr>
          <p:cNvSpPr/>
          <p:nvPr/>
        </p:nvSpPr>
        <p:spPr>
          <a:xfrm>
            <a:off x="2112724" y="3095095"/>
            <a:ext cx="4968681" cy="341893"/>
          </a:xfrm>
          <a:prstGeom prst="rect">
            <a:avLst/>
          </a:prstGeom>
          <a:solidFill>
            <a:schemeClr val="accent1">
              <a:lumMod val="20000"/>
              <a:lumOff val="80000"/>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7" name="TextBox 6">
            <a:extLst>
              <a:ext uri="{FF2B5EF4-FFF2-40B4-BE49-F238E27FC236}">
                <a16:creationId xmlns:a16="http://schemas.microsoft.com/office/drawing/2014/main" id="{530BFF55-B9BA-6012-643F-2FB63F507767}"/>
              </a:ext>
            </a:extLst>
          </p:cNvPr>
          <p:cNvSpPr txBox="1"/>
          <p:nvPr/>
        </p:nvSpPr>
        <p:spPr>
          <a:xfrm>
            <a:off x="2070389" y="3041388"/>
            <a:ext cx="5011016" cy="386837"/>
          </a:xfrm>
          <a:prstGeom prst="rect">
            <a:avLst/>
          </a:prstGeom>
          <a:noFill/>
        </p:spPr>
        <p:txBody>
          <a:bodyPr wrap="square" rtlCol="0">
            <a:spAutoFit/>
          </a:bodyPr>
          <a:lstStyle/>
          <a:p>
            <a:pPr algn="just"/>
            <a:r>
              <a:rPr lang="en-CA" sz="638" i="1" dirty="0">
                <a:latin typeface="Calibri" panose="020F0502020204030204" pitchFamily="34" charset="0"/>
                <a:ea typeface="Calibri" panose="020F0502020204030204" pitchFamily="34" charset="0"/>
                <a:cs typeface="Times New Roman" panose="02020603050405020304" pitchFamily="18" charset="0"/>
              </a:rPr>
              <a:t>Note – Some families may not have received the CLB due to a bank process error.  Or if they applied before they were receiving the Canada Child Benefit (this applies to newcomers) they will not have received it and they need to have their bank re-apply now they are receiving the CCB.   They can also call the </a:t>
            </a:r>
            <a:r>
              <a:rPr lang="en-CA" sz="638" b="1" i="1" dirty="0">
                <a:latin typeface="Calibri" panose="020F0502020204030204" pitchFamily="34" charset="0"/>
                <a:ea typeface="Calibri" panose="020F0502020204030204" pitchFamily="34" charset="0"/>
                <a:cs typeface="Times New Roman" panose="02020603050405020304" pitchFamily="18" charset="0"/>
              </a:rPr>
              <a:t>Canada Education Savings Program hotline at 1-888-276-3624</a:t>
            </a:r>
            <a:r>
              <a:rPr lang="en-CA" sz="638" i="1" dirty="0">
                <a:latin typeface="Calibri" panose="020F0502020204030204" pitchFamily="34" charset="0"/>
                <a:ea typeface="Calibri" panose="020F0502020204030204" pitchFamily="34" charset="0"/>
                <a:cs typeface="Times New Roman" panose="02020603050405020304" pitchFamily="18" charset="0"/>
              </a:rPr>
              <a:t> to inquire.  They need to have their child’s SIN# for the call.</a:t>
            </a:r>
            <a:r>
              <a:rPr lang="en-CA" sz="638" dirty="0">
                <a:latin typeface="Calibri" panose="020F0502020204030204" pitchFamily="34" charset="0"/>
                <a:ea typeface="Calibri" panose="020F0502020204030204" pitchFamily="34" charset="0"/>
                <a:cs typeface="Times New Roman" panose="02020603050405020304" pitchFamily="18" charset="0"/>
              </a:rPr>
              <a:t>  </a:t>
            </a:r>
            <a:endParaRPr lang="en-CA" sz="638" i="1" dirty="0"/>
          </a:p>
        </p:txBody>
      </p:sp>
      <p:sp>
        <p:nvSpPr>
          <p:cNvPr id="9" name="TextBox 8">
            <a:extLst>
              <a:ext uri="{FF2B5EF4-FFF2-40B4-BE49-F238E27FC236}">
                <a16:creationId xmlns:a16="http://schemas.microsoft.com/office/drawing/2014/main" id="{24E98EB4-3CB5-0EF0-1DF9-A3CC850CD1F8}"/>
              </a:ext>
            </a:extLst>
          </p:cNvPr>
          <p:cNvSpPr txBox="1"/>
          <p:nvPr/>
        </p:nvSpPr>
        <p:spPr>
          <a:xfrm>
            <a:off x="2024569" y="3600917"/>
            <a:ext cx="5078628" cy="1608133"/>
          </a:xfrm>
          <a:prstGeom prst="rect">
            <a:avLst/>
          </a:prstGeom>
          <a:noFill/>
        </p:spPr>
        <p:txBody>
          <a:bodyPr wrap="square">
            <a:spAutoFit/>
          </a:bodyPr>
          <a:lstStyle/>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The Canada Learning Bond </a:t>
            </a:r>
            <a:r>
              <a:rPr lang="en-CA" sz="750" dirty="0">
                <a:solidFill>
                  <a:srgbClr val="000000"/>
                </a:solidFill>
                <a:latin typeface="Calibri" panose="020F0502020204030204" pitchFamily="34" charset="0"/>
                <a:ea typeface="Times New Roman" panose="02020603050405020304" pitchFamily="18" charset="0"/>
                <a:cs typeface="Calibri" panose="020F0502020204030204" pitchFamily="34" charset="0"/>
              </a:rPr>
              <a:t>is up to $2,000 from the government that is deposited directly into an Registered Education Savings Plan (RESP) for your child. </a:t>
            </a:r>
          </a:p>
          <a:p>
            <a:pPr algn="just"/>
            <a:r>
              <a:rPr lang="en-CA" sz="375"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CA" sz="37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solidFill>
                  <a:srgbClr val="000000"/>
                </a:solidFill>
                <a:latin typeface="Calibri" panose="020F0502020204030204" pitchFamily="34" charset="0"/>
                <a:ea typeface="Times New Roman" panose="02020603050405020304" pitchFamily="18" charset="0"/>
                <a:cs typeface="Calibri" panose="020F0502020204030204" pitchFamily="34" charset="0"/>
              </a:rPr>
              <a:t>Think of the </a:t>
            </a:r>
            <a:r>
              <a:rPr lang="en-CA" sz="75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RESP as a ‘special bank account’</a:t>
            </a:r>
            <a:r>
              <a:rPr lang="en-CA" sz="75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CA" sz="750" dirty="0">
                <a:solidFill>
                  <a:srgbClr val="231F20"/>
                </a:solidFill>
                <a:latin typeface="Calibri" panose="020F0502020204030204" pitchFamily="34" charset="0"/>
                <a:ea typeface="Calibri" panose="020F0502020204030204" pitchFamily="34" charset="0"/>
                <a:cs typeface="Times New Roman" panose="02020603050405020304" pitchFamily="18" charset="0"/>
              </a:rPr>
              <a:t>where money can grow until your child is ready to attend college,  university, an apprenticeship program or trade school.  It can be for full-time or part-time studies.</a:t>
            </a: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spcAft>
                <a:spcPts val="450"/>
              </a:spcAft>
              <a:buFont typeface="Arial" panose="020B0604020202020204" pitchFamily="34" charset="0"/>
              <a:buChar char="•"/>
            </a:pPr>
            <a:endParaRPr lang="en-CA" sz="100" dirty="0">
              <a:solidFill>
                <a:srgbClr val="231F20"/>
              </a:solidFill>
              <a:latin typeface="Calibri" panose="020F0502020204030204" pitchFamily="34" charset="0"/>
              <a:ea typeface="Calibri" panose="020F0502020204030204" pitchFamily="34" charset="0"/>
              <a:cs typeface="Times New Roman" panose="02020603050405020304" pitchFamily="18" charset="0"/>
            </a:endParaRPr>
          </a:p>
          <a:p>
            <a:pPr marL="128588" indent="-128588" algn="just">
              <a:spcAft>
                <a:spcPts val="450"/>
              </a:spcAft>
              <a:buFont typeface="Arial" panose="020B0604020202020204" pitchFamily="34" charset="0"/>
              <a:buChar char="•"/>
            </a:pPr>
            <a:r>
              <a:rPr lang="en-CA" sz="750" dirty="0">
                <a:solidFill>
                  <a:srgbClr val="231F20"/>
                </a:solidFill>
                <a:latin typeface="Calibri" panose="020F0502020204030204" pitchFamily="34" charset="0"/>
                <a:ea typeface="Calibri" panose="020F0502020204030204" pitchFamily="34" charset="0"/>
                <a:cs typeface="Times New Roman" panose="02020603050405020304" pitchFamily="18" charset="0"/>
              </a:rPr>
              <a:t>After your child is enrolled in a post-secondary program, they can start taking out their money from their RESP account.</a:t>
            </a: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indent="-128588" algn="just">
              <a:spcAft>
                <a:spcPts val="750"/>
              </a:spcAft>
              <a:buFont typeface="Arial" panose="020B0604020202020204" pitchFamily="34" charset="0"/>
              <a:buChar char="•"/>
            </a:pPr>
            <a:r>
              <a:rPr lang="en-CA" sz="750" dirty="0">
                <a:solidFill>
                  <a:srgbClr val="000000"/>
                </a:solidFill>
                <a:latin typeface="Calibri" panose="020F0502020204030204" pitchFamily="34" charset="0"/>
                <a:ea typeface="Times New Roman" panose="02020603050405020304" pitchFamily="18" charset="0"/>
                <a:cs typeface="Calibri" panose="020F0502020204030204" pitchFamily="34" charset="0"/>
              </a:rPr>
              <a:t>You do not have to put any money into the RESP to get the CLB – </a:t>
            </a:r>
            <a:r>
              <a:rPr lang="en-CA" sz="75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not even one penny.</a:t>
            </a: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solidFill>
                  <a:srgbClr val="000000"/>
                </a:solidFill>
                <a:latin typeface="Calibri" panose="020F0502020204030204" pitchFamily="34" charset="0"/>
                <a:ea typeface="Times New Roman" panose="02020603050405020304" pitchFamily="18" charset="0"/>
                <a:cs typeface="Calibri" panose="020F0502020204030204" pitchFamily="34" charset="0"/>
              </a:rPr>
              <a:t>If you happen to be receiving any government benefits, the </a:t>
            </a:r>
            <a:r>
              <a:rPr lang="en-CA" sz="75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CLB will not affect any of those benefits</a:t>
            </a:r>
            <a:r>
              <a:rPr lang="en-CA" sz="75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This is  your child’s money for after high school. </a:t>
            </a:r>
          </a:p>
          <a:p>
            <a:pPr marL="128588" indent="-128588" algn="just">
              <a:buFont typeface="Arial" panose="020B0604020202020204" pitchFamily="34" charset="0"/>
              <a:buChar char="•"/>
            </a:pPr>
            <a:endParaRPr lang="en-CA" sz="37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It is for children born January 1 2004 or later, whose families are receiving the Canada Child Benefit and whose family’s net annual income is less than $50,197. The family income cut-off is higher for families with more than 3 children.</a:t>
            </a:r>
          </a:p>
        </p:txBody>
      </p:sp>
      <p:sp>
        <p:nvSpPr>
          <p:cNvPr id="11" name="TextBox 10">
            <a:extLst>
              <a:ext uri="{FF2B5EF4-FFF2-40B4-BE49-F238E27FC236}">
                <a16:creationId xmlns:a16="http://schemas.microsoft.com/office/drawing/2014/main" id="{020FE877-314A-2C96-96DE-465F58DC3D74}"/>
              </a:ext>
            </a:extLst>
          </p:cNvPr>
          <p:cNvSpPr txBox="1"/>
          <p:nvPr/>
        </p:nvSpPr>
        <p:spPr>
          <a:xfrm>
            <a:off x="1992469" y="3443813"/>
            <a:ext cx="2611967" cy="223651"/>
          </a:xfrm>
          <a:prstGeom prst="rect">
            <a:avLst/>
          </a:prstGeom>
          <a:noFill/>
        </p:spPr>
        <p:txBody>
          <a:bodyPr wrap="square">
            <a:spAutoFit/>
          </a:bodyPr>
          <a:lstStyle/>
          <a:p>
            <a:pPr>
              <a:lnSpc>
                <a:spcPct val="115000"/>
              </a:lnSpc>
              <a:spcAft>
                <a:spcPts val="450"/>
              </a:spcAft>
            </a:pPr>
            <a:r>
              <a:rPr lang="en-CA" sz="788" b="1" dirty="0">
                <a:latin typeface="Calibri" panose="020F0502020204030204" pitchFamily="34" charset="0"/>
                <a:ea typeface="Calibri" panose="020F0502020204030204" pitchFamily="34" charset="0"/>
                <a:cs typeface="Times New Roman" panose="02020603050405020304" pitchFamily="18" charset="0"/>
              </a:rPr>
              <a:t>If they haven’t already opened up an RESP:  </a:t>
            </a:r>
            <a:endParaRPr lang="en-CA" sz="750"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5CF83F2F-F6D5-2370-56CD-24712B0E98E2}"/>
              </a:ext>
            </a:extLst>
          </p:cNvPr>
          <p:cNvSpPr/>
          <p:nvPr/>
        </p:nvSpPr>
        <p:spPr>
          <a:xfrm>
            <a:off x="2059371" y="5181418"/>
            <a:ext cx="5019347" cy="292049"/>
          </a:xfrm>
          <a:prstGeom prst="rect">
            <a:avLst/>
          </a:prstGeom>
          <a:solidFill>
            <a:schemeClr val="accent1">
              <a:lumMod val="20000"/>
              <a:lumOff val="80000"/>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13" name="TextBox 12">
            <a:extLst>
              <a:ext uri="{FF2B5EF4-FFF2-40B4-BE49-F238E27FC236}">
                <a16:creationId xmlns:a16="http://schemas.microsoft.com/office/drawing/2014/main" id="{0A2FBE34-AE94-36F1-412D-C61A9AF5E941}"/>
              </a:ext>
            </a:extLst>
          </p:cNvPr>
          <p:cNvSpPr txBox="1"/>
          <p:nvPr/>
        </p:nvSpPr>
        <p:spPr>
          <a:xfrm>
            <a:off x="2081893" y="5191623"/>
            <a:ext cx="5067300" cy="288669"/>
          </a:xfrm>
          <a:prstGeom prst="rect">
            <a:avLst/>
          </a:prstGeom>
          <a:noFill/>
        </p:spPr>
        <p:txBody>
          <a:bodyPr wrap="square" rtlCol="0">
            <a:spAutoFit/>
          </a:bodyPr>
          <a:lstStyle/>
          <a:p>
            <a:r>
              <a:rPr lang="en-US" sz="638" i="1" dirty="0">
                <a:latin typeface="Calibri" panose="020F0502020204030204" pitchFamily="34" charset="0"/>
                <a:ea typeface="Calibri" panose="020F0502020204030204" pitchFamily="34" charset="0"/>
                <a:cs typeface="Times New Roman" panose="02020603050405020304" pitchFamily="18" charset="0"/>
              </a:rPr>
              <a:t>T</a:t>
            </a:r>
            <a:r>
              <a:rPr lang="en-CA" sz="638" i="1" dirty="0">
                <a:latin typeface="Calibri" panose="020F0502020204030204" pitchFamily="34" charset="0"/>
                <a:ea typeface="Calibri" panose="020F0502020204030204" pitchFamily="34" charset="0"/>
                <a:cs typeface="Times New Roman" panose="02020603050405020304" pitchFamily="18" charset="0"/>
              </a:rPr>
              <a:t>ip – Quantify the amount they are eligible for: “You have three children under the age of 19?  That means there is $6,000 waiting for them, courtesy of the government.</a:t>
            </a:r>
            <a:endParaRPr lang="en-CA" sz="638" i="1" dirty="0"/>
          </a:p>
        </p:txBody>
      </p:sp>
      <p:sp>
        <p:nvSpPr>
          <p:cNvPr id="14" name="TextBox 13">
            <a:extLst>
              <a:ext uri="{FF2B5EF4-FFF2-40B4-BE49-F238E27FC236}">
                <a16:creationId xmlns:a16="http://schemas.microsoft.com/office/drawing/2014/main" id="{460B9F6C-DD47-47C2-5D93-2BC4B5457BFF}"/>
              </a:ext>
            </a:extLst>
          </p:cNvPr>
          <p:cNvSpPr txBox="1"/>
          <p:nvPr/>
        </p:nvSpPr>
        <p:spPr>
          <a:xfrm>
            <a:off x="2000250" y="5479513"/>
            <a:ext cx="2611967" cy="223651"/>
          </a:xfrm>
          <a:prstGeom prst="rect">
            <a:avLst/>
          </a:prstGeom>
          <a:noFill/>
        </p:spPr>
        <p:txBody>
          <a:bodyPr wrap="square">
            <a:spAutoFit/>
          </a:bodyPr>
          <a:lstStyle/>
          <a:p>
            <a:pPr>
              <a:lnSpc>
                <a:spcPct val="115000"/>
              </a:lnSpc>
              <a:spcAft>
                <a:spcPts val="450"/>
              </a:spcAft>
            </a:pPr>
            <a:r>
              <a:rPr lang="en-CA" sz="788" b="1" dirty="0">
                <a:latin typeface="Calibri" panose="020F0502020204030204" pitchFamily="34" charset="0"/>
                <a:ea typeface="Calibri" panose="020F0502020204030204" pitchFamily="34" charset="0"/>
                <a:cs typeface="Times New Roman" panose="02020603050405020304" pitchFamily="18" charset="0"/>
              </a:rPr>
              <a:t>Is the neighbour getting the Canada Child Benefit (CCB):  </a:t>
            </a:r>
            <a:endParaRPr lang="en-CA" sz="75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39331219-35AF-5BA5-37DB-D3D2F6D85053}"/>
              </a:ext>
            </a:extLst>
          </p:cNvPr>
          <p:cNvSpPr txBox="1"/>
          <p:nvPr/>
        </p:nvSpPr>
        <p:spPr>
          <a:xfrm>
            <a:off x="2065122" y="5641029"/>
            <a:ext cx="5078628" cy="957955"/>
          </a:xfrm>
          <a:prstGeom prst="rect">
            <a:avLst/>
          </a:prstGeom>
          <a:noFill/>
        </p:spPr>
        <p:txBody>
          <a:bodyPr wrap="square">
            <a:spAutoFit/>
          </a:bodyPr>
          <a:lstStyle/>
          <a:p>
            <a:pPr marL="128588" indent="-128588" algn="just">
              <a:buFont typeface="Arial" panose="020B0604020202020204" pitchFamily="34" charset="0"/>
              <a:buChar char="•"/>
            </a:pPr>
            <a:r>
              <a:rPr lang="en-US" sz="750" dirty="0">
                <a:latin typeface="Calibri" panose="020F0502020204030204" pitchFamily="34" charset="0"/>
                <a:ea typeface="Calibri" panose="020F0502020204030204" pitchFamily="34" charset="0"/>
                <a:cs typeface="Times New Roman" panose="02020603050405020304" pitchFamily="18" charset="0"/>
              </a:rPr>
              <a:t>If</a:t>
            </a:r>
            <a:r>
              <a:rPr lang="en-CA" sz="750" dirty="0">
                <a:latin typeface="Calibri" panose="020F0502020204030204" pitchFamily="34" charset="0"/>
                <a:ea typeface="Calibri" panose="020F0502020204030204" pitchFamily="34" charset="0"/>
                <a:cs typeface="Times New Roman" panose="02020603050405020304" pitchFamily="18" charset="0"/>
              </a:rPr>
              <a:t> you are getting the benefit, the CLB is another benefit your children are entitled to receive.</a:t>
            </a:r>
          </a:p>
          <a:p>
            <a:pPr marL="128588" indent="-128588" algn="just">
              <a:buFont typeface="Arial" panose="020B0604020202020204" pitchFamily="34" charset="0"/>
              <a:buChar char="•"/>
            </a:pPr>
            <a:endParaRPr lang="en-CA" sz="37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The government will deposit $500 into the RESP within 65 days from the time you open the account and then $100 every year until the deposits reach $2,000.</a:t>
            </a:r>
          </a:p>
          <a:p>
            <a:pPr marL="128588" indent="-128588" algn="jus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Even if you apply several years after your child was born you will still receive all payments for your child – as long as you were always income eligible over those years.  For example, your child is 10?  So within 65 days the government will put $1,400 into the RESP account.</a:t>
            </a:r>
          </a:p>
        </p:txBody>
      </p:sp>
      <p:sp>
        <p:nvSpPr>
          <p:cNvPr id="17" name="Rectangle 16">
            <a:extLst>
              <a:ext uri="{FF2B5EF4-FFF2-40B4-BE49-F238E27FC236}">
                <a16:creationId xmlns:a16="http://schemas.microsoft.com/office/drawing/2014/main" id="{57830BE8-D4F0-5E43-C8C8-C8BE80B688FE}"/>
              </a:ext>
            </a:extLst>
          </p:cNvPr>
          <p:cNvSpPr/>
          <p:nvPr/>
        </p:nvSpPr>
        <p:spPr>
          <a:xfrm>
            <a:off x="2053459" y="6589079"/>
            <a:ext cx="5031170" cy="224059"/>
          </a:xfrm>
          <a:prstGeom prst="rect">
            <a:avLst/>
          </a:prstGeom>
          <a:solidFill>
            <a:schemeClr val="accent1">
              <a:lumMod val="20000"/>
              <a:lumOff val="80000"/>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18" name="TextBox 17">
            <a:extLst>
              <a:ext uri="{FF2B5EF4-FFF2-40B4-BE49-F238E27FC236}">
                <a16:creationId xmlns:a16="http://schemas.microsoft.com/office/drawing/2014/main" id="{38E6FAF4-8B52-12C6-AC65-FC32BBC2A3DF}"/>
              </a:ext>
            </a:extLst>
          </p:cNvPr>
          <p:cNvSpPr txBox="1"/>
          <p:nvPr/>
        </p:nvSpPr>
        <p:spPr>
          <a:xfrm>
            <a:off x="2078629" y="6599285"/>
            <a:ext cx="5067300" cy="190501"/>
          </a:xfrm>
          <a:prstGeom prst="rect">
            <a:avLst/>
          </a:prstGeom>
          <a:noFill/>
        </p:spPr>
        <p:txBody>
          <a:bodyPr wrap="square" rtlCol="0">
            <a:spAutoFit/>
          </a:bodyPr>
          <a:lstStyle/>
          <a:p>
            <a:r>
              <a:rPr lang="en-US" sz="638" i="1" dirty="0">
                <a:latin typeface="Calibri" panose="020F0502020204030204" pitchFamily="34" charset="0"/>
                <a:ea typeface="Calibri" panose="020F0502020204030204" pitchFamily="34" charset="0"/>
                <a:cs typeface="Times New Roman" panose="02020603050405020304" pitchFamily="18" charset="0"/>
              </a:rPr>
              <a:t>Note</a:t>
            </a:r>
            <a:r>
              <a:rPr lang="en-CA" sz="638" i="1" dirty="0">
                <a:latin typeface="Calibri" panose="020F0502020204030204" pitchFamily="34" charset="0"/>
                <a:ea typeface="Calibri" panose="020F0502020204030204" pitchFamily="34" charset="0"/>
                <a:cs typeface="Times New Roman" panose="02020603050405020304" pitchFamily="18" charset="0"/>
              </a:rPr>
              <a:t> –  If they are newcomers they need to wait until they are eligible to receive the CCB.</a:t>
            </a:r>
            <a:endParaRPr lang="en-CA" sz="638" i="1" dirty="0"/>
          </a:p>
        </p:txBody>
      </p:sp>
      <p:pic>
        <p:nvPicPr>
          <p:cNvPr id="2" name="Picture 1">
            <a:extLst>
              <a:ext uri="{FF2B5EF4-FFF2-40B4-BE49-F238E27FC236}">
                <a16:creationId xmlns:a16="http://schemas.microsoft.com/office/drawing/2014/main" id="{4F523E2C-8C72-443E-C9DF-D85F8D92B9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3955" y="66844"/>
            <a:ext cx="210308" cy="238986"/>
          </a:xfrm>
          <a:prstGeom prst="rect">
            <a:avLst/>
          </a:prstGeom>
        </p:spPr>
      </p:pic>
      <p:sp>
        <p:nvSpPr>
          <p:cNvPr id="3" name="TextBox 2">
            <a:extLst>
              <a:ext uri="{FF2B5EF4-FFF2-40B4-BE49-F238E27FC236}">
                <a16:creationId xmlns:a16="http://schemas.microsoft.com/office/drawing/2014/main" id="{D0BA2910-B045-43E1-BC36-6FAE193D3FF5}"/>
              </a:ext>
            </a:extLst>
          </p:cNvPr>
          <p:cNvSpPr txBox="1"/>
          <p:nvPr/>
        </p:nvSpPr>
        <p:spPr>
          <a:xfrm>
            <a:off x="2065123" y="92676"/>
            <a:ext cx="617477" cy="207749"/>
          </a:xfrm>
          <a:prstGeom prst="rect">
            <a:avLst/>
          </a:prstGeom>
          <a:noFill/>
        </p:spPr>
        <p:txBody>
          <a:bodyPr wrap="none" rtlCol="0">
            <a:spAutoFit/>
          </a:bodyPr>
          <a:lstStyle/>
          <a:p>
            <a:r>
              <a:rPr lang="en-US" sz="750" dirty="0">
                <a:solidFill>
                  <a:schemeClr val="bg1"/>
                </a:solidFill>
              </a:rPr>
              <a:t>Page 1 of 2</a:t>
            </a:r>
            <a:endParaRPr lang="en-CA" sz="750" dirty="0">
              <a:solidFill>
                <a:schemeClr val="bg1"/>
              </a:solidFill>
            </a:endParaRPr>
          </a:p>
        </p:txBody>
      </p:sp>
      <p:sp>
        <p:nvSpPr>
          <p:cNvPr id="8" name="Slide Number Placeholder 12">
            <a:extLst>
              <a:ext uri="{FF2B5EF4-FFF2-40B4-BE49-F238E27FC236}">
                <a16:creationId xmlns:a16="http://schemas.microsoft.com/office/drawing/2014/main" id="{439285E1-751D-FD01-2A61-CC7247D15EF6}"/>
              </a:ext>
            </a:extLst>
          </p:cNvPr>
          <p:cNvSpPr>
            <a:spLocks noGrp="1"/>
          </p:cNvSpPr>
          <p:nvPr>
            <p:ph type="sldNum" sz="quarter" idx="12"/>
          </p:nvPr>
        </p:nvSpPr>
        <p:spPr>
          <a:xfrm>
            <a:off x="5901697" y="6515239"/>
            <a:ext cx="1157288" cy="365125"/>
          </a:xfrm>
        </p:spPr>
        <p:txBody>
          <a:bodyPr/>
          <a:lstStyle/>
          <a:p>
            <a:fld id="{994C7088-CCD0-4555-BE70-5EE7D747CBEF}" type="slidenum">
              <a:rPr lang="en-CA" smtClean="0">
                <a:solidFill>
                  <a:schemeClr val="tx1"/>
                </a:solidFill>
              </a:rPr>
              <a:t>40</a:t>
            </a:fld>
            <a:endParaRPr lang="en-CA" dirty="0">
              <a:solidFill>
                <a:schemeClr val="tx1"/>
              </a:solidFill>
            </a:endParaRPr>
          </a:p>
        </p:txBody>
      </p:sp>
    </p:spTree>
    <p:extLst>
      <p:ext uri="{BB962C8B-B14F-4D97-AF65-F5344CB8AC3E}">
        <p14:creationId xmlns:p14="http://schemas.microsoft.com/office/powerpoint/2010/main" val="18335498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A6D491-774C-98DA-1486-9DDFD720C287}"/>
              </a:ext>
            </a:extLst>
          </p:cNvPr>
          <p:cNvSpPr txBox="1"/>
          <p:nvPr/>
        </p:nvSpPr>
        <p:spPr>
          <a:xfrm>
            <a:off x="2026435" y="381782"/>
            <a:ext cx="5127551" cy="3701013"/>
          </a:xfrm>
          <a:prstGeom prst="rect">
            <a:avLst/>
          </a:prstGeom>
          <a:noFill/>
        </p:spPr>
        <p:txBody>
          <a:bodyPr wrap="square" rtlCol="0">
            <a:spAutoFit/>
          </a:bodyPr>
          <a:lstStyle/>
          <a:p>
            <a:pPr>
              <a:lnSpc>
                <a:spcPct val="115000"/>
              </a:lnSpc>
              <a:spcAft>
                <a:spcPts val="450"/>
              </a:spcAft>
            </a:pPr>
            <a:r>
              <a:rPr lang="en-CA" sz="825" b="1" dirty="0">
                <a:latin typeface="Calibri" panose="020F0502020204030204" pitchFamily="34" charset="0"/>
                <a:ea typeface="Calibri" panose="020F0502020204030204" pitchFamily="34" charset="0"/>
                <a:cs typeface="Times New Roman" panose="02020603050405020304" pitchFamily="18" charset="0"/>
              </a:rPr>
              <a:t>How to apply for the RESP/CLB:</a:t>
            </a:r>
            <a:endParaRPr lang="en-CA" sz="82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First, does your child have a Social Insurance Number?</a:t>
            </a:r>
          </a:p>
          <a:p>
            <a:pPr marL="128588" indent="-128588" algn="just">
              <a:buFont typeface="Arial" panose="020B0604020202020204" pitchFamily="34" charset="0"/>
              <a:buChar char="•"/>
            </a:pPr>
            <a:endParaRPr lang="en-CA" sz="300" dirty="0">
              <a:latin typeface="Calibri" panose="020F0502020204030204" pitchFamily="34" charset="0"/>
              <a:ea typeface="Calibri" panose="020F0502020204030204" pitchFamily="34" charset="0"/>
              <a:cs typeface="Times New Roman" panose="02020603050405020304" pitchFamily="18" charset="0"/>
            </a:endParaRPr>
          </a:p>
          <a:p>
            <a:pPr lvl="0" algn="just"/>
            <a:r>
              <a:rPr lang="en-CA" sz="750" b="1" dirty="0">
                <a:latin typeface="Calibri" panose="020F0502020204030204" pitchFamily="34" charset="0"/>
                <a:ea typeface="Calibri" panose="020F0502020204030204" pitchFamily="34" charset="0"/>
                <a:cs typeface="Times New Roman" panose="02020603050405020304" pitchFamily="18" charset="0"/>
              </a:rPr>
              <a:t>IF YES:</a:t>
            </a:r>
          </a:p>
          <a:p>
            <a:pPr lvl="0" algn="just"/>
            <a:endParaRPr lang="en-CA" sz="37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The next step will be to contact your financial institution, where you do your banking.  Call your bank and ask to make an appointment to set up a </a:t>
            </a:r>
            <a:r>
              <a:rPr lang="en-CA" sz="750" b="1" dirty="0">
                <a:latin typeface="Calibri" panose="020F0502020204030204" pitchFamily="34" charset="0"/>
                <a:ea typeface="Calibri" panose="020F0502020204030204" pitchFamily="34" charset="0"/>
                <a:cs typeface="Times New Roman" panose="02020603050405020304" pitchFamily="18" charset="0"/>
              </a:rPr>
              <a:t>no fee, no contribution RESP</a:t>
            </a:r>
            <a:r>
              <a:rPr lang="en-CA" sz="750" dirty="0">
                <a:latin typeface="Calibri" panose="020F0502020204030204" pitchFamily="34" charset="0"/>
                <a:ea typeface="Calibri" panose="020F0502020204030204" pitchFamily="34" charset="0"/>
                <a:cs typeface="Times New Roman" panose="02020603050405020304" pitchFamily="18" charset="0"/>
              </a:rPr>
              <a:t>.  The bank will apply for the CLB for you.</a:t>
            </a:r>
          </a:p>
          <a:p>
            <a:pPr marL="128588" indent="-128588" algn="just">
              <a:buFont typeface="Arial" panose="020B0604020202020204" pitchFamily="34" charset="0"/>
              <a:buChar char="•"/>
            </a:pPr>
            <a:endParaRPr lang="en-CA" sz="37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You cannot go to a teller to open an RESP, an appointment must be made with a Financial Advisor.  You can use the online appointment scheduler to make the appointment or just give them a call.  Some banks may be able to open an RESP virtually.</a:t>
            </a:r>
          </a:p>
          <a:p>
            <a:pPr marL="128588" indent="-128588" algn="just">
              <a:buFont typeface="Arial" panose="020B0604020202020204" pitchFamily="34" charset="0"/>
              <a:buChar char="•"/>
            </a:pPr>
            <a:endParaRPr lang="en-CA" sz="375" dirty="0">
              <a:latin typeface="Calibri" panose="020F0502020204030204" pitchFamily="34" charset="0"/>
              <a:ea typeface="Calibri" panose="020F0502020204030204" pitchFamily="34" charset="0"/>
              <a:cs typeface="Times New Roman" panose="02020603050405020304" pitchFamily="18" charset="0"/>
            </a:endParaRPr>
          </a:p>
          <a:p>
            <a:pPr lvl="0" algn="just"/>
            <a:r>
              <a:rPr lang="en-CA" sz="750" b="1" dirty="0">
                <a:latin typeface="Calibri" panose="020F0502020204030204" pitchFamily="34" charset="0"/>
                <a:ea typeface="Calibri" panose="020F0502020204030204" pitchFamily="34" charset="0"/>
                <a:cs typeface="Times New Roman" panose="02020603050405020304" pitchFamily="18" charset="0"/>
              </a:rPr>
              <a:t>IF NO:</a:t>
            </a:r>
          </a:p>
          <a:p>
            <a:pPr lvl="0" algn="just"/>
            <a:endParaRPr lang="en-CA" sz="37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You can apply for the SIN # online at </a:t>
            </a:r>
            <a:r>
              <a:rPr lang="en-CA" sz="750" dirty="0">
                <a:latin typeface="Calibri" panose="020F0502020204030204" pitchFamily="34" charset="0"/>
                <a:ea typeface="Calibri" panose="020F0502020204030204" pitchFamily="34" charset="0"/>
                <a:cs typeface="Times New Roman" panose="02020603050405020304" pitchFamily="18" charset="0"/>
                <a:hlinkClick r:id="rId3"/>
              </a:rPr>
              <a:t>www.canada.ca</a:t>
            </a:r>
            <a:r>
              <a:rPr lang="en-CA" sz="750" dirty="0">
                <a:latin typeface="Calibri" panose="020F0502020204030204" pitchFamily="34" charset="0"/>
                <a:ea typeface="Calibri" panose="020F0502020204030204" pitchFamily="34" charset="0"/>
                <a:cs typeface="Times New Roman" panose="02020603050405020304" pitchFamily="18" charset="0"/>
              </a:rPr>
              <a:t> or visit the Service Canada Offices.</a:t>
            </a:r>
          </a:p>
          <a:p>
            <a:pPr algn="just">
              <a:lnSpc>
                <a:spcPct val="115000"/>
              </a:lnSpc>
              <a:spcAft>
                <a:spcPts val="450"/>
              </a:spcAft>
            </a:pPr>
            <a:endParaRPr lang="en-CA" sz="100" b="1"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lnSpc>
                <a:spcPct val="115000"/>
              </a:lnSpc>
              <a:spcAft>
                <a:spcPts val="450"/>
              </a:spcAf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lnSpc>
                <a:spcPct val="115000"/>
              </a:lnSpc>
              <a:spcAft>
                <a:spcPts val="450"/>
              </a:spcAf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450"/>
              </a:spcAft>
            </a:pPr>
            <a:r>
              <a:rPr lang="en-CA" sz="825" b="1" dirty="0">
                <a:latin typeface="Calibri" panose="020F0502020204030204" pitchFamily="34" charset="0"/>
                <a:ea typeface="Calibri" panose="020F0502020204030204" pitchFamily="34" charset="0"/>
                <a:cs typeface="Times New Roman" panose="02020603050405020304" pitchFamily="18" charset="0"/>
              </a:rPr>
              <a:t>When you go to the bank:   </a:t>
            </a:r>
            <a:endParaRPr lang="en-CA" sz="82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lnSpc>
                <a:spcPct val="115000"/>
              </a:lnSpc>
              <a:spcAft>
                <a:spcPts val="450"/>
              </a:spcAf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Start the appointment by saying you want to open a no fee, no contribution RESP so you can get access to the CLB.</a:t>
            </a: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The bank will ask you to choose the type of investment you want for your RESP account.  One of the suggestions will be a Guaranteed Income Certificate (GIC)  and there is no risk of losing any money with that type of investment.  You may want to stay away from mutual funds as your balance can go up or down, depending on the stock market.</a:t>
            </a:r>
          </a:p>
          <a:p>
            <a:pPr marL="128588" indent="-128588" algn="just">
              <a:buFont typeface="Arial" panose="020B0604020202020204" pitchFamily="34" charset="0"/>
              <a:buChar char="•"/>
            </a:pPr>
            <a:endParaRPr lang="en-CA" sz="525"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If you have more than one child, you have a choice to open up one RESP account and your children will all be named as beneficiaries in the one account or you can choose to open up a separate RESP for each child.   It is simpler to have just one account for all children but that is for you to decide.</a:t>
            </a:r>
          </a:p>
          <a:p>
            <a:pPr marL="128588" indent="-128588" algn="jus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endParaRPr lang="en-CA" sz="525" dirty="0">
              <a:latin typeface="Calibri" panose="020F0502020204030204" pitchFamily="34" charset="0"/>
              <a:ea typeface="Calibri" panose="020F0502020204030204" pitchFamily="34" charset="0"/>
              <a:cs typeface="Times New Roman" panose="02020603050405020304" pitchFamily="18" charset="0"/>
            </a:endParaRPr>
          </a:p>
          <a:p>
            <a:pPr indent="-128588" algn="jus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16F403CD-E152-E308-C74B-39C94EA6E644}"/>
              </a:ext>
            </a:extLst>
          </p:cNvPr>
          <p:cNvSpPr/>
          <p:nvPr/>
        </p:nvSpPr>
        <p:spPr>
          <a:xfrm>
            <a:off x="2000250" y="3076"/>
            <a:ext cx="5143500" cy="351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latin typeface="Arial Black" panose="020B0A04020102020204" pitchFamily="34" charset="0"/>
              </a:rPr>
              <a:t>RESP/CLB Script</a:t>
            </a:r>
            <a:endParaRPr lang="en-CA" sz="1500" dirty="0">
              <a:latin typeface="Arial Black" panose="020B0A04020102020204" pitchFamily="34" charset="0"/>
            </a:endParaRPr>
          </a:p>
        </p:txBody>
      </p:sp>
      <p:sp>
        <p:nvSpPr>
          <p:cNvPr id="11" name="TextBox 10">
            <a:extLst>
              <a:ext uri="{FF2B5EF4-FFF2-40B4-BE49-F238E27FC236}">
                <a16:creationId xmlns:a16="http://schemas.microsoft.com/office/drawing/2014/main" id="{020FE877-314A-2C96-96DE-465F58DC3D74}"/>
              </a:ext>
            </a:extLst>
          </p:cNvPr>
          <p:cNvSpPr txBox="1"/>
          <p:nvPr/>
        </p:nvSpPr>
        <p:spPr>
          <a:xfrm>
            <a:off x="2024455" y="4064389"/>
            <a:ext cx="2611967" cy="223651"/>
          </a:xfrm>
          <a:prstGeom prst="rect">
            <a:avLst/>
          </a:prstGeom>
          <a:noFill/>
        </p:spPr>
        <p:txBody>
          <a:bodyPr wrap="square">
            <a:spAutoFit/>
          </a:bodyPr>
          <a:lstStyle/>
          <a:p>
            <a:pPr>
              <a:lnSpc>
                <a:spcPct val="115000"/>
              </a:lnSpc>
              <a:spcAft>
                <a:spcPts val="450"/>
              </a:spcAft>
            </a:pPr>
            <a:r>
              <a:rPr lang="en-CA" sz="788" b="1" dirty="0">
                <a:latin typeface="Calibri" panose="020F0502020204030204" pitchFamily="34" charset="0"/>
                <a:ea typeface="Calibri" panose="020F0502020204030204" pitchFamily="34" charset="0"/>
                <a:cs typeface="Times New Roman" panose="02020603050405020304" pitchFamily="18" charset="0"/>
              </a:rPr>
              <a:t>RESP Contribution Cheque:</a:t>
            </a:r>
            <a:endParaRPr lang="en-CA" sz="75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2D69F9D-1DE9-CF98-EDAA-0413A0C1E4D9}"/>
              </a:ext>
            </a:extLst>
          </p:cNvPr>
          <p:cNvSpPr txBox="1"/>
          <p:nvPr/>
        </p:nvSpPr>
        <p:spPr>
          <a:xfrm>
            <a:off x="2000250" y="5594097"/>
            <a:ext cx="2611967" cy="223651"/>
          </a:xfrm>
          <a:prstGeom prst="rect">
            <a:avLst/>
          </a:prstGeom>
          <a:noFill/>
        </p:spPr>
        <p:txBody>
          <a:bodyPr wrap="square">
            <a:spAutoFit/>
          </a:bodyPr>
          <a:lstStyle/>
          <a:p>
            <a:pPr>
              <a:lnSpc>
                <a:spcPct val="115000"/>
              </a:lnSpc>
              <a:spcAft>
                <a:spcPts val="450"/>
              </a:spcAft>
            </a:pPr>
            <a:r>
              <a:rPr lang="en-CA" sz="788" b="1" dirty="0">
                <a:latin typeface="Calibri" panose="020F0502020204030204" pitchFamily="34" charset="0"/>
                <a:ea typeface="Calibri" panose="020F0502020204030204" pitchFamily="34" charset="0"/>
                <a:cs typeface="Times New Roman" panose="02020603050405020304" pitchFamily="18" charset="0"/>
              </a:rPr>
              <a:t>Closing the Call:</a:t>
            </a:r>
            <a:endParaRPr lang="en-CA" sz="75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49CFA55-1D14-AD10-386D-5E28C94EAFB3}"/>
              </a:ext>
            </a:extLst>
          </p:cNvPr>
          <p:cNvSpPr/>
          <p:nvPr/>
        </p:nvSpPr>
        <p:spPr>
          <a:xfrm>
            <a:off x="2024455" y="3583771"/>
            <a:ext cx="5113936" cy="525804"/>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defTabSz="685800">
              <a:defRPr/>
            </a:pPr>
            <a:r>
              <a:rPr lang="en-US" sz="1350" b="1" kern="0" spc="225" dirty="0">
                <a:solidFill>
                  <a:prstClr val="white"/>
                </a:solidFill>
                <a:latin typeface="Calibri" panose="020F0502020204030204"/>
              </a:rPr>
              <a:t>              </a:t>
            </a:r>
            <a:endParaRPr lang="en-CA" sz="1350" b="1" kern="0" spc="225" dirty="0">
              <a:solidFill>
                <a:prstClr val="white"/>
              </a:solidFill>
              <a:latin typeface="Arial Black" panose="020B0A04020102020204" pitchFamily="34" charset="0"/>
            </a:endParaRPr>
          </a:p>
        </p:txBody>
      </p:sp>
      <p:pic>
        <p:nvPicPr>
          <p:cNvPr id="8" name="Picture 7">
            <a:extLst>
              <a:ext uri="{FF2B5EF4-FFF2-40B4-BE49-F238E27FC236}">
                <a16:creationId xmlns:a16="http://schemas.microsoft.com/office/drawing/2014/main" id="{B46CACF9-FAC8-20A6-7FC5-2C57779E2F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3871" y="3583772"/>
            <a:ext cx="456991" cy="394725"/>
          </a:xfrm>
          <a:prstGeom prst="rect">
            <a:avLst/>
          </a:prstGeom>
        </p:spPr>
      </p:pic>
      <p:sp>
        <p:nvSpPr>
          <p:cNvPr id="10" name="TextBox 9">
            <a:extLst>
              <a:ext uri="{FF2B5EF4-FFF2-40B4-BE49-F238E27FC236}">
                <a16:creationId xmlns:a16="http://schemas.microsoft.com/office/drawing/2014/main" id="{F9DFD159-DC3D-12B1-8230-1E3B902D122E}"/>
              </a:ext>
            </a:extLst>
          </p:cNvPr>
          <p:cNvSpPr txBox="1"/>
          <p:nvPr/>
        </p:nvSpPr>
        <p:spPr>
          <a:xfrm>
            <a:off x="3337001" y="3541279"/>
            <a:ext cx="2385589" cy="207749"/>
          </a:xfrm>
          <a:prstGeom prst="rect">
            <a:avLst/>
          </a:prstGeom>
          <a:noFill/>
        </p:spPr>
        <p:txBody>
          <a:bodyPr wrap="none" rtlCol="0">
            <a:spAutoFit/>
          </a:bodyPr>
          <a:lstStyle/>
          <a:p>
            <a:r>
              <a:rPr lang="en-US" sz="750" dirty="0">
                <a:solidFill>
                  <a:schemeClr val="bg1"/>
                </a:solidFill>
                <a:latin typeface="Arial Black" panose="020B0A04020102020204" pitchFamily="34" charset="0"/>
              </a:rPr>
              <a:t>WALKING ALONGSIDE OUR NEIGHBOURS</a:t>
            </a:r>
            <a:endParaRPr lang="en-CA" sz="750" dirty="0">
              <a:solidFill>
                <a:schemeClr val="bg1"/>
              </a:solidFill>
              <a:latin typeface="Arial Black" panose="020B0A04020102020204" pitchFamily="34" charset="0"/>
            </a:endParaRPr>
          </a:p>
        </p:txBody>
      </p:sp>
      <p:sp>
        <p:nvSpPr>
          <p:cNvPr id="15" name="TextBox 14">
            <a:extLst>
              <a:ext uri="{FF2B5EF4-FFF2-40B4-BE49-F238E27FC236}">
                <a16:creationId xmlns:a16="http://schemas.microsoft.com/office/drawing/2014/main" id="{09DE4233-F0C4-D3F5-6767-A03EAF203CB9}"/>
              </a:ext>
            </a:extLst>
          </p:cNvPr>
          <p:cNvSpPr txBox="1"/>
          <p:nvPr/>
        </p:nvSpPr>
        <p:spPr>
          <a:xfrm>
            <a:off x="2470631" y="3658543"/>
            <a:ext cx="4673120" cy="300082"/>
          </a:xfrm>
          <a:prstGeom prst="rect">
            <a:avLst/>
          </a:prstGeom>
          <a:noFill/>
        </p:spPr>
        <p:txBody>
          <a:bodyPr wrap="square" rtlCol="0">
            <a:spAutoFit/>
          </a:bodyPr>
          <a:lstStyle/>
          <a:p>
            <a:pPr algn="just"/>
            <a:r>
              <a:rPr lang="en-US" sz="675" dirty="0">
                <a:solidFill>
                  <a:schemeClr val="bg1"/>
                </a:solidFill>
              </a:rPr>
              <a:t>Some neighbours may consider an appointment at the bank overwhelming and would appreciate you offering to go to the bank with them. If they decline your offer, suggest they bring the one page fact sheet to the bank with them.                                                                                                                                                                                                                                                                      </a:t>
            </a:r>
            <a:endParaRPr lang="en-CA" sz="675" dirty="0">
              <a:solidFill>
                <a:schemeClr val="bg1"/>
              </a:solidFill>
            </a:endParaRPr>
          </a:p>
        </p:txBody>
      </p:sp>
      <p:sp>
        <p:nvSpPr>
          <p:cNvPr id="6" name="TextBox 5">
            <a:extLst>
              <a:ext uri="{FF2B5EF4-FFF2-40B4-BE49-F238E27FC236}">
                <a16:creationId xmlns:a16="http://schemas.microsoft.com/office/drawing/2014/main" id="{3218F0FC-102F-BBDB-75FD-CE8AE9D9D137}"/>
              </a:ext>
            </a:extLst>
          </p:cNvPr>
          <p:cNvSpPr txBox="1"/>
          <p:nvPr/>
        </p:nvSpPr>
        <p:spPr>
          <a:xfrm>
            <a:off x="2000250" y="4274496"/>
            <a:ext cx="5127551" cy="323165"/>
          </a:xfrm>
          <a:prstGeom prst="rect">
            <a:avLst/>
          </a:prstGeom>
          <a:noFill/>
        </p:spPr>
        <p:txBody>
          <a:bodyPr wrap="square" rtlCol="0">
            <a:spAutoFit/>
          </a:bodyPr>
          <a:lstStyle/>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Once you have the RESP account set up, SSVP will contribute a $100 cheque to deposit into the RESP per child.  And then the government will match these funds by another $40.</a:t>
            </a:r>
          </a:p>
        </p:txBody>
      </p:sp>
      <p:sp>
        <p:nvSpPr>
          <p:cNvPr id="7" name="TextBox 6">
            <a:extLst>
              <a:ext uri="{FF2B5EF4-FFF2-40B4-BE49-F238E27FC236}">
                <a16:creationId xmlns:a16="http://schemas.microsoft.com/office/drawing/2014/main" id="{FFA8759D-B920-6359-A3D0-23A530928927}"/>
              </a:ext>
            </a:extLst>
          </p:cNvPr>
          <p:cNvSpPr txBox="1"/>
          <p:nvPr/>
        </p:nvSpPr>
        <p:spPr>
          <a:xfrm>
            <a:off x="2067334" y="5814553"/>
            <a:ext cx="5044142" cy="1131079"/>
          </a:xfrm>
          <a:prstGeom prst="rect">
            <a:avLst/>
          </a:prstGeom>
          <a:noFill/>
        </p:spPr>
        <p:txBody>
          <a:bodyPr wrap="square" rtlCol="0">
            <a:spAutoFit/>
          </a:bodyPr>
          <a:lstStyle/>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Do you have any questions?</a:t>
            </a:r>
          </a:p>
          <a:p>
            <a:pPr marL="128588" indent="-128588" algn="jus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Do you want me to email you a copy of the CLB flyer that explains what we have been talking through?</a:t>
            </a:r>
          </a:p>
          <a:p>
            <a:pPr marL="128588" indent="-128588" algn="jus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Feel free to call me if you have any questions.  I am happy to help you make that appointment and go with you to the bank if you wish.</a:t>
            </a:r>
          </a:p>
          <a:p>
            <a:pPr marL="128588" indent="-128588" algn="jus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a:p>
            <a:pPr marL="128588" indent="-128588" algn="just">
              <a:buFont typeface="Arial" panose="020B0604020202020204" pitchFamily="34" charset="0"/>
              <a:buChar char="•"/>
            </a:pPr>
            <a:r>
              <a:rPr lang="en-CA" sz="750" dirty="0">
                <a:latin typeface="Calibri" panose="020F0502020204030204" pitchFamily="34" charset="0"/>
                <a:ea typeface="Calibri" panose="020F0502020204030204" pitchFamily="34" charset="0"/>
                <a:cs typeface="Times New Roman" panose="02020603050405020304" pitchFamily="18" charset="0"/>
              </a:rPr>
              <a:t>May I call you back in a week’s time or so to see how it is going?</a:t>
            </a:r>
          </a:p>
          <a:p>
            <a:pPr indent="-128588" algn="just">
              <a:buFont typeface="Arial" panose="020B0604020202020204" pitchFamily="34" charset="0"/>
              <a:buChar char="•"/>
            </a:pPr>
            <a:endParaRPr lang="en-CA" sz="75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0E05F14F-68B0-A134-56F3-A54A7E9E7B04}"/>
              </a:ext>
            </a:extLst>
          </p:cNvPr>
          <p:cNvSpPr/>
          <p:nvPr/>
        </p:nvSpPr>
        <p:spPr>
          <a:xfrm>
            <a:off x="2054039" y="4656327"/>
            <a:ext cx="5042647" cy="885224"/>
          </a:xfrm>
          <a:prstGeom prst="rect">
            <a:avLst/>
          </a:prstGeom>
          <a:solidFill>
            <a:schemeClr val="accent1">
              <a:lumMod val="20000"/>
              <a:lumOff val="80000"/>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38" dirty="0">
                <a:solidFill>
                  <a:schemeClr val="tx1"/>
                </a:solidFill>
              </a:rPr>
              <a:t> </a:t>
            </a:r>
            <a:endParaRPr lang="en-CA" sz="638" dirty="0">
              <a:solidFill>
                <a:schemeClr val="tx1"/>
              </a:solidFill>
            </a:endParaRPr>
          </a:p>
        </p:txBody>
      </p:sp>
      <p:sp>
        <p:nvSpPr>
          <p:cNvPr id="13" name="TextBox 12">
            <a:extLst>
              <a:ext uri="{FF2B5EF4-FFF2-40B4-BE49-F238E27FC236}">
                <a16:creationId xmlns:a16="http://schemas.microsoft.com/office/drawing/2014/main" id="{2FCCE8EB-5FA4-5C72-8701-A5807472C612}"/>
              </a:ext>
            </a:extLst>
          </p:cNvPr>
          <p:cNvSpPr txBox="1"/>
          <p:nvPr/>
        </p:nvSpPr>
        <p:spPr>
          <a:xfrm>
            <a:off x="2054038" y="4658585"/>
            <a:ext cx="5089712" cy="935384"/>
          </a:xfrm>
          <a:prstGeom prst="rect">
            <a:avLst/>
          </a:prstGeom>
          <a:noFill/>
        </p:spPr>
        <p:txBody>
          <a:bodyPr wrap="square">
            <a:spAutoFit/>
          </a:bodyPr>
          <a:lstStyle/>
          <a:p>
            <a:r>
              <a:rPr lang="en-CA" sz="638" i="1" dirty="0">
                <a:latin typeface="Calibri" panose="020F0502020204030204" pitchFamily="34" charset="0"/>
                <a:ea typeface="Calibri" panose="020F0502020204030204" pitchFamily="34" charset="0"/>
                <a:cs typeface="Times New Roman" panose="02020603050405020304" pitchFamily="18" charset="0"/>
              </a:rPr>
              <a:t>Tip – Put the cheque in a large manila envelope and write 'please deposit the cheque as soon as possible’ on the envelope.  They cannot go to a Teller to deposit  the cheque as it is going into a registered account, they have to make an appointment to see a Financial Advisor.</a:t>
            </a:r>
          </a:p>
          <a:p>
            <a:endParaRPr lang="en-CA" sz="638" i="1" dirty="0">
              <a:latin typeface="Calibri" panose="020F0502020204030204" pitchFamily="34" charset="0"/>
              <a:ea typeface="Calibri" panose="020F0502020204030204" pitchFamily="34" charset="0"/>
              <a:cs typeface="Times New Roman" panose="02020603050405020304" pitchFamily="18" charset="0"/>
            </a:endParaRPr>
          </a:p>
          <a:p>
            <a:r>
              <a:rPr lang="en-CA" sz="638" i="1" dirty="0">
                <a:latin typeface="Calibri" panose="020F0502020204030204" pitchFamily="34" charset="0"/>
                <a:ea typeface="Times New Roman" panose="02020603050405020304" pitchFamily="18" charset="0"/>
                <a:cs typeface="Calibri" panose="020F0502020204030204" pitchFamily="34" charset="0"/>
              </a:rPr>
              <a:t>Note  - When they have opened the RESP, email or text them a copy of the RESP contribution form (if applicable) so the contribution cheque can be created and the ‘We believe in you’ certificate can be produced.   You may want to offer to complete the form for them.  All you need is the name of their financial institution, the plan number and the name of the beneficiary(s) on the account.</a:t>
            </a:r>
            <a:endParaRPr lang="en-CA" sz="638" i="1" dirty="0">
              <a:latin typeface="Calibri" panose="020F0502020204030204" pitchFamily="34" charset="0"/>
              <a:ea typeface="Calibri" panose="020F0502020204030204" pitchFamily="34" charset="0"/>
              <a:cs typeface="Times New Roman" panose="02020603050405020304" pitchFamily="18" charset="0"/>
            </a:endParaRPr>
          </a:p>
          <a:p>
            <a:endParaRPr lang="en-CA" sz="375" i="1" dirty="0">
              <a:latin typeface="Calibri" panose="020F0502020204030204" pitchFamily="34" charset="0"/>
              <a:ea typeface="Times New Roman" panose="02020603050405020304" pitchFamily="18" charset="0"/>
              <a:cs typeface="Calibri" panose="020F0502020204030204" pitchFamily="34" charset="0"/>
            </a:endParaRPr>
          </a:p>
          <a:p>
            <a:r>
              <a:rPr lang="en-CA" sz="638" i="1" dirty="0">
                <a:latin typeface="Calibri" panose="020F0502020204030204" pitchFamily="34" charset="0"/>
                <a:ea typeface="Times New Roman" panose="02020603050405020304" pitchFamily="18" charset="0"/>
                <a:cs typeface="Calibri" panose="020F0502020204030204" pitchFamily="34" charset="0"/>
              </a:rPr>
              <a:t>Instructions on how to proceed with the cheque and certificate preparation are in the SOH Toolkit.  </a:t>
            </a:r>
            <a:endParaRPr lang="en-CA" sz="638" i="1" dirty="0">
              <a:latin typeface="Calibri" panose="020F0502020204030204" pitchFamily="34" charset="0"/>
              <a:ea typeface="Calibri" panose="020F0502020204030204" pitchFamily="34" charset="0"/>
              <a:cs typeface="Times New Roman" panose="02020603050405020304" pitchFamily="18" charset="0"/>
            </a:endParaRPr>
          </a:p>
          <a:p>
            <a:endParaRPr lang="en-CA" sz="638" i="1" dirty="0"/>
          </a:p>
        </p:txBody>
      </p:sp>
      <p:sp>
        <p:nvSpPr>
          <p:cNvPr id="19" name="Slide Number Placeholder 12">
            <a:extLst>
              <a:ext uri="{FF2B5EF4-FFF2-40B4-BE49-F238E27FC236}">
                <a16:creationId xmlns:a16="http://schemas.microsoft.com/office/drawing/2014/main" id="{DCA3E805-466A-443A-3FA9-8FF4D297459E}"/>
              </a:ext>
            </a:extLst>
          </p:cNvPr>
          <p:cNvSpPr>
            <a:spLocks noGrp="1"/>
          </p:cNvSpPr>
          <p:nvPr>
            <p:ph type="sldNum" sz="quarter" idx="12"/>
          </p:nvPr>
        </p:nvSpPr>
        <p:spPr>
          <a:xfrm>
            <a:off x="5920143" y="6578452"/>
            <a:ext cx="1157288" cy="365125"/>
          </a:xfrm>
        </p:spPr>
        <p:txBody>
          <a:bodyPr/>
          <a:lstStyle/>
          <a:p>
            <a:fld id="{994C7088-CCD0-4555-BE70-5EE7D747CBEF}" type="slidenum">
              <a:rPr lang="en-CA" smtClean="0">
                <a:solidFill>
                  <a:schemeClr val="tx1"/>
                </a:solidFill>
              </a:rPr>
              <a:t>41</a:t>
            </a:fld>
            <a:endParaRPr lang="en-CA" dirty="0">
              <a:solidFill>
                <a:schemeClr val="tx1"/>
              </a:solidFill>
            </a:endParaRPr>
          </a:p>
        </p:txBody>
      </p:sp>
      <p:pic>
        <p:nvPicPr>
          <p:cNvPr id="20" name="Picture 19">
            <a:extLst>
              <a:ext uri="{FF2B5EF4-FFF2-40B4-BE49-F238E27FC236}">
                <a16:creationId xmlns:a16="http://schemas.microsoft.com/office/drawing/2014/main" id="{1BB3930B-7BF9-C961-7E28-EAA65C9AB6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3955" y="55178"/>
            <a:ext cx="210308" cy="238986"/>
          </a:xfrm>
          <a:prstGeom prst="rect">
            <a:avLst/>
          </a:prstGeom>
        </p:spPr>
      </p:pic>
      <p:sp>
        <p:nvSpPr>
          <p:cNvPr id="12" name="Rectangle 11">
            <a:extLst>
              <a:ext uri="{FF2B5EF4-FFF2-40B4-BE49-F238E27FC236}">
                <a16:creationId xmlns:a16="http://schemas.microsoft.com/office/drawing/2014/main" id="{1C5D0E26-50D8-97A9-961D-1C2DBE0A617E}"/>
              </a:ext>
            </a:extLst>
          </p:cNvPr>
          <p:cNvSpPr/>
          <p:nvPr/>
        </p:nvSpPr>
        <p:spPr>
          <a:xfrm>
            <a:off x="2065123" y="1823893"/>
            <a:ext cx="5019347" cy="511379"/>
          </a:xfrm>
          <a:prstGeom prst="rect">
            <a:avLst/>
          </a:prstGeom>
          <a:solidFill>
            <a:schemeClr val="accent1">
              <a:lumMod val="20000"/>
              <a:lumOff val="80000"/>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14" name="TextBox 13">
            <a:extLst>
              <a:ext uri="{FF2B5EF4-FFF2-40B4-BE49-F238E27FC236}">
                <a16:creationId xmlns:a16="http://schemas.microsoft.com/office/drawing/2014/main" id="{C51BB128-BE17-AF39-18B4-D55FD9E96CF4}"/>
              </a:ext>
            </a:extLst>
          </p:cNvPr>
          <p:cNvSpPr txBox="1"/>
          <p:nvPr/>
        </p:nvSpPr>
        <p:spPr>
          <a:xfrm>
            <a:off x="2065123" y="1948063"/>
            <a:ext cx="5131912" cy="369332"/>
          </a:xfrm>
          <a:prstGeom prst="rect">
            <a:avLst/>
          </a:prstGeom>
          <a:noFill/>
        </p:spPr>
        <p:txBody>
          <a:bodyPr wrap="square" rtlCol="0">
            <a:spAutoFit/>
          </a:bodyPr>
          <a:lstStyle/>
          <a:p>
            <a:r>
              <a:rPr lang="en-US" sz="900" b="1" i="1" dirty="0">
                <a:latin typeface="Calibri" panose="020F0502020204030204" pitchFamily="34" charset="0"/>
                <a:ea typeface="Calibri" panose="020F0502020204030204" pitchFamily="34" charset="0"/>
                <a:cs typeface="Times New Roman" panose="02020603050405020304" pitchFamily="18" charset="0"/>
              </a:rPr>
              <a:t>T</a:t>
            </a:r>
            <a:r>
              <a:rPr lang="en-CA" sz="900" b="1" i="1" dirty="0">
                <a:latin typeface="Calibri" panose="020F0502020204030204" pitchFamily="34" charset="0"/>
                <a:ea typeface="Calibri" panose="020F0502020204030204" pitchFamily="34" charset="0"/>
                <a:cs typeface="Times New Roman" panose="02020603050405020304" pitchFamily="18" charset="0"/>
              </a:rPr>
              <a:t>ip – Offer to help them make the bank  appointment online for them now.  This will get the appointment made and a follow-up email will be sent to the family</a:t>
            </a:r>
            <a:r>
              <a:rPr lang="en-CA" sz="900" i="1" dirty="0">
                <a:latin typeface="Calibri" panose="020F0502020204030204" pitchFamily="34" charset="0"/>
                <a:ea typeface="Calibri" panose="020F0502020204030204" pitchFamily="34" charset="0"/>
                <a:cs typeface="Times New Roman" panose="02020603050405020304" pitchFamily="18" charset="0"/>
              </a:rPr>
              <a:t>.</a:t>
            </a:r>
            <a:endParaRPr lang="en-CA" sz="900" i="1" dirty="0"/>
          </a:p>
        </p:txBody>
      </p:sp>
      <p:sp>
        <p:nvSpPr>
          <p:cNvPr id="16" name="TextBox 15">
            <a:extLst>
              <a:ext uri="{FF2B5EF4-FFF2-40B4-BE49-F238E27FC236}">
                <a16:creationId xmlns:a16="http://schemas.microsoft.com/office/drawing/2014/main" id="{88F8FD36-D7D7-890A-7834-0E445FA4D032}"/>
              </a:ext>
            </a:extLst>
          </p:cNvPr>
          <p:cNvSpPr txBox="1"/>
          <p:nvPr/>
        </p:nvSpPr>
        <p:spPr>
          <a:xfrm>
            <a:off x="2065123" y="92676"/>
            <a:ext cx="617477" cy="207749"/>
          </a:xfrm>
          <a:prstGeom prst="rect">
            <a:avLst/>
          </a:prstGeom>
          <a:noFill/>
        </p:spPr>
        <p:txBody>
          <a:bodyPr wrap="none" rtlCol="0">
            <a:spAutoFit/>
          </a:bodyPr>
          <a:lstStyle/>
          <a:p>
            <a:r>
              <a:rPr lang="en-US" sz="750" dirty="0">
                <a:solidFill>
                  <a:schemeClr val="bg1"/>
                </a:solidFill>
              </a:rPr>
              <a:t>Page 2 of 2</a:t>
            </a:r>
            <a:endParaRPr lang="en-CA" sz="750" dirty="0">
              <a:solidFill>
                <a:schemeClr val="bg1"/>
              </a:solidFill>
            </a:endParaRPr>
          </a:p>
        </p:txBody>
      </p:sp>
    </p:spTree>
    <p:extLst>
      <p:ext uri="{BB962C8B-B14F-4D97-AF65-F5344CB8AC3E}">
        <p14:creationId xmlns:p14="http://schemas.microsoft.com/office/powerpoint/2010/main" val="23872797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225E5-1B33-C0C0-671C-B92BE4EE81FF}"/>
              </a:ext>
            </a:extLst>
          </p:cNvPr>
          <p:cNvPicPr>
            <a:picLocks noChangeAspect="1"/>
          </p:cNvPicPr>
          <p:nvPr/>
        </p:nvPicPr>
        <p:blipFill rotWithShape="1">
          <a:blip r:embed="rId3"/>
          <a:srcRect l="31323" t="8153" r="35026" b="14255"/>
          <a:stretch/>
        </p:blipFill>
        <p:spPr>
          <a:xfrm>
            <a:off x="5837631" y="1465622"/>
            <a:ext cx="1115054" cy="1446218"/>
          </a:xfrm>
          <a:prstGeom prst="rect">
            <a:avLst/>
          </a:prstGeom>
          <a:ln w="19050">
            <a:solidFill>
              <a:schemeClr val="accent1">
                <a:shade val="50000"/>
              </a:schemeClr>
            </a:solidFill>
          </a:ln>
        </p:spPr>
      </p:pic>
      <p:sp>
        <p:nvSpPr>
          <p:cNvPr id="9" name="Rectangle 8">
            <a:extLst>
              <a:ext uri="{FF2B5EF4-FFF2-40B4-BE49-F238E27FC236}">
                <a16:creationId xmlns:a16="http://schemas.microsoft.com/office/drawing/2014/main" id="{B2242DC8-763B-202C-C2BA-4EDCF685BA64}"/>
              </a:ext>
            </a:extLst>
          </p:cNvPr>
          <p:cNvSpPr/>
          <p:nvPr/>
        </p:nvSpPr>
        <p:spPr>
          <a:xfrm>
            <a:off x="2000250" y="6389566"/>
            <a:ext cx="5143500" cy="4684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CA" sz="1350" dirty="0">
              <a:solidFill>
                <a:prstClr val="white"/>
              </a:solidFill>
              <a:latin typeface="Calibri" panose="020F0502020204030204"/>
            </a:endParaRPr>
          </a:p>
        </p:txBody>
      </p:sp>
      <p:sp>
        <p:nvSpPr>
          <p:cNvPr id="2" name="Rectangle 1">
            <a:extLst>
              <a:ext uri="{FF2B5EF4-FFF2-40B4-BE49-F238E27FC236}">
                <a16:creationId xmlns:a16="http://schemas.microsoft.com/office/drawing/2014/main" id="{DDF0C6E9-C4F6-F973-245B-F0AB252A3397}"/>
              </a:ext>
            </a:extLst>
          </p:cNvPr>
          <p:cNvSpPr/>
          <p:nvPr/>
        </p:nvSpPr>
        <p:spPr>
          <a:xfrm>
            <a:off x="2000250" y="0"/>
            <a:ext cx="5143500" cy="766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US" sz="1350" dirty="0">
                <a:solidFill>
                  <a:prstClr val="white"/>
                </a:solidFill>
                <a:latin typeface="Arial Black" panose="020B0A04020102020204" pitchFamily="34" charset="0"/>
                <a:cs typeface="Arial" panose="020B0604020202020204" pitchFamily="34" charset="0"/>
              </a:rPr>
              <a:t>Resource Roadmap</a:t>
            </a:r>
          </a:p>
          <a:p>
            <a:pPr algn="ctr" defTabSz="342900">
              <a:defRPr/>
            </a:pPr>
            <a:r>
              <a:rPr lang="en-US" sz="1350" dirty="0">
                <a:solidFill>
                  <a:prstClr val="white"/>
                </a:solidFill>
                <a:latin typeface="Arial Black" panose="020B0A04020102020204" pitchFamily="34" charset="0"/>
                <a:cs typeface="Arial" panose="020B0604020202020204" pitchFamily="34" charset="0"/>
              </a:rPr>
              <a:t>Education – RESP/CLB</a:t>
            </a:r>
            <a:endParaRPr lang="en-CA" sz="1350" dirty="0">
              <a:solidFill>
                <a:prstClr val="white"/>
              </a:solidFill>
              <a:latin typeface="Arial Black" panose="020B0A040201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15E1402-9FCB-0080-06BD-B4C2310DE1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0545" y="124696"/>
            <a:ext cx="279689" cy="317829"/>
          </a:xfrm>
          <a:prstGeom prst="rect">
            <a:avLst/>
          </a:prstGeom>
        </p:spPr>
      </p:pic>
      <p:sp>
        <p:nvSpPr>
          <p:cNvPr id="4" name="Rectangle 3">
            <a:extLst>
              <a:ext uri="{FF2B5EF4-FFF2-40B4-BE49-F238E27FC236}">
                <a16:creationId xmlns:a16="http://schemas.microsoft.com/office/drawing/2014/main" id="{2AE4D705-E782-E0D1-5B8D-71506D8C7FD4}"/>
              </a:ext>
            </a:extLst>
          </p:cNvPr>
          <p:cNvSpPr/>
          <p:nvPr/>
        </p:nvSpPr>
        <p:spPr>
          <a:xfrm>
            <a:off x="2136208" y="127893"/>
            <a:ext cx="1073075" cy="500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CA" sz="1350"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00507485-333A-A4F8-718A-FEB93B7CB748}"/>
              </a:ext>
            </a:extLst>
          </p:cNvPr>
          <p:cNvSpPr/>
          <p:nvPr/>
        </p:nvSpPr>
        <p:spPr>
          <a:xfrm>
            <a:off x="2000250" y="1045380"/>
            <a:ext cx="5143500" cy="3146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pPr>
            <a:r>
              <a:rPr lang="en-US" sz="1050" dirty="0">
                <a:solidFill>
                  <a:prstClr val="white"/>
                </a:solidFill>
                <a:latin typeface="Arial Black" panose="020B0A04020102020204" pitchFamily="34" charset="0"/>
              </a:rPr>
              <a:t>Review Neighbour Fact Sheet</a:t>
            </a:r>
            <a:endParaRPr lang="en-CA" sz="1050" dirty="0">
              <a:solidFill>
                <a:prstClr val="white"/>
              </a:solidFill>
              <a:latin typeface="Arial Black" panose="020B0A04020102020204" pitchFamily="34" charset="0"/>
            </a:endParaRPr>
          </a:p>
        </p:txBody>
      </p:sp>
      <p:sp>
        <p:nvSpPr>
          <p:cNvPr id="17" name="Rectangle 16">
            <a:extLst>
              <a:ext uri="{FF2B5EF4-FFF2-40B4-BE49-F238E27FC236}">
                <a16:creationId xmlns:a16="http://schemas.microsoft.com/office/drawing/2014/main" id="{A19DCA77-BDDB-65C1-6161-0E70B4A2421A}"/>
              </a:ext>
            </a:extLst>
          </p:cNvPr>
          <p:cNvSpPr/>
          <p:nvPr/>
        </p:nvSpPr>
        <p:spPr>
          <a:xfrm>
            <a:off x="2000250" y="3075074"/>
            <a:ext cx="5143500" cy="3146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en-US" sz="1050" dirty="0">
                <a:solidFill>
                  <a:prstClr val="white"/>
                </a:solidFill>
                <a:latin typeface="Arial Black" panose="020B0A04020102020204" pitchFamily="34" charset="0"/>
              </a:rPr>
              <a:t>2)   Role Play Call Script</a:t>
            </a:r>
            <a:endParaRPr lang="en-CA" sz="1050" dirty="0">
              <a:solidFill>
                <a:prstClr val="white"/>
              </a:solidFill>
              <a:latin typeface="Arial Black" panose="020B0A04020102020204" pitchFamily="34" charset="0"/>
            </a:endParaRPr>
          </a:p>
        </p:txBody>
      </p:sp>
      <p:sp>
        <p:nvSpPr>
          <p:cNvPr id="22" name="Rectangle 21">
            <a:extLst>
              <a:ext uri="{FF2B5EF4-FFF2-40B4-BE49-F238E27FC236}">
                <a16:creationId xmlns:a16="http://schemas.microsoft.com/office/drawing/2014/main" id="{7D7FFDAC-5399-9FBB-AC6B-DC2B46AEF8C3}"/>
              </a:ext>
            </a:extLst>
          </p:cNvPr>
          <p:cNvSpPr/>
          <p:nvPr/>
        </p:nvSpPr>
        <p:spPr>
          <a:xfrm>
            <a:off x="2000250" y="5129962"/>
            <a:ext cx="5143500" cy="3146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en-US" sz="1050" dirty="0">
                <a:solidFill>
                  <a:prstClr val="white"/>
                </a:solidFill>
                <a:latin typeface="Arial Black" panose="020B0A04020102020204" pitchFamily="34" charset="0"/>
              </a:rPr>
              <a:t>3)   Share Success Stories</a:t>
            </a:r>
            <a:endParaRPr lang="en-CA" sz="1050" dirty="0">
              <a:solidFill>
                <a:prstClr val="white"/>
              </a:solidFill>
              <a:latin typeface="Arial Black" panose="020B0A04020102020204" pitchFamily="34" charset="0"/>
            </a:endParaRPr>
          </a:p>
        </p:txBody>
      </p:sp>
      <p:pic>
        <p:nvPicPr>
          <p:cNvPr id="23" name="Picture 22">
            <a:extLst>
              <a:ext uri="{FF2B5EF4-FFF2-40B4-BE49-F238E27FC236}">
                <a16:creationId xmlns:a16="http://schemas.microsoft.com/office/drawing/2014/main" id="{243D729D-D862-52B0-D5B1-9ABA5755BC53}"/>
              </a:ext>
            </a:extLst>
          </p:cNvPr>
          <p:cNvPicPr>
            <a:picLocks noChangeAspect="1"/>
          </p:cNvPicPr>
          <p:nvPr/>
        </p:nvPicPr>
        <p:blipFill>
          <a:blip r:embed="rId5"/>
          <a:stretch>
            <a:fillRect/>
          </a:stretch>
        </p:blipFill>
        <p:spPr>
          <a:xfrm>
            <a:off x="5881236" y="3567265"/>
            <a:ext cx="1010049" cy="1346732"/>
          </a:xfrm>
          <a:prstGeom prst="rect">
            <a:avLst/>
          </a:prstGeom>
          <a:ln w="19050">
            <a:solidFill>
              <a:schemeClr val="accent1">
                <a:shade val="50000"/>
              </a:schemeClr>
            </a:solidFill>
          </a:ln>
        </p:spPr>
      </p:pic>
      <p:sp>
        <p:nvSpPr>
          <p:cNvPr id="26" name="TextBox 25">
            <a:extLst>
              <a:ext uri="{FF2B5EF4-FFF2-40B4-BE49-F238E27FC236}">
                <a16:creationId xmlns:a16="http://schemas.microsoft.com/office/drawing/2014/main" id="{71BB5174-C4B3-C3D5-12FA-968500141EB2}"/>
              </a:ext>
            </a:extLst>
          </p:cNvPr>
          <p:cNvSpPr txBox="1"/>
          <p:nvPr/>
        </p:nvSpPr>
        <p:spPr>
          <a:xfrm>
            <a:off x="6227394" y="6527815"/>
            <a:ext cx="958917" cy="276999"/>
          </a:xfrm>
          <a:prstGeom prst="rect">
            <a:avLst/>
          </a:prstGeom>
          <a:noFill/>
        </p:spPr>
        <p:txBody>
          <a:bodyPr wrap="none" rtlCol="0">
            <a:spAutoFit/>
          </a:bodyPr>
          <a:lstStyle/>
          <a:p>
            <a:pPr defTabSz="342900"/>
            <a:r>
              <a:rPr lang="en-US" sz="600" dirty="0">
                <a:solidFill>
                  <a:prstClr val="white"/>
                </a:solidFill>
                <a:latin typeface="Calibri" panose="020F0502020204030204"/>
              </a:rPr>
              <a:t>Halton Particular Council</a:t>
            </a:r>
          </a:p>
          <a:p>
            <a:pPr defTabSz="342900"/>
            <a:r>
              <a:rPr lang="en-US" sz="600" dirty="0">
                <a:solidFill>
                  <a:prstClr val="white"/>
                </a:solidFill>
                <a:latin typeface="Calibri" panose="020F0502020204030204"/>
              </a:rPr>
              <a:t>     Updated May 2023</a:t>
            </a:r>
            <a:endParaRPr lang="en-CA" sz="600" dirty="0">
              <a:solidFill>
                <a:prstClr val="white"/>
              </a:solidFill>
              <a:latin typeface="Calibri" panose="020F0502020204030204"/>
            </a:endParaRPr>
          </a:p>
        </p:txBody>
      </p:sp>
      <p:sp>
        <p:nvSpPr>
          <p:cNvPr id="31" name="TextBox 30">
            <a:extLst>
              <a:ext uri="{FF2B5EF4-FFF2-40B4-BE49-F238E27FC236}">
                <a16:creationId xmlns:a16="http://schemas.microsoft.com/office/drawing/2014/main" id="{FC40C11B-4244-9769-FA6B-28CBC053DD2C}"/>
              </a:ext>
            </a:extLst>
          </p:cNvPr>
          <p:cNvSpPr txBox="1"/>
          <p:nvPr/>
        </p:nvSpPr>
        <p:spPr>
          <a:xfrm>
            <a:off x="2068425" y="1443576"/>
            <a:ext cx="3623619" cy="1408078"/>
          </a:xfrm>
          <a:prstGeom prst="rect">
            <a:avLst/>
          </a:prstGeom>
          <a:noFill/>
        </p:spPr>
        <p:txBody>
          <a:bodyPr wrap="square" rtlCol="0">
            <a:spAutoFit/>
          </a:bodyPr>
          <a:lstStyle/>
          <a:p>
            <a:pPr marL="128588" indent="-128588" defTabSz="342900">
              <a:buFont typeface="Arial" panose="020B0604020202020204" pitchFamily="34" charset="0"/>
              <a:buChar char="•"/>
            </a:pPr>
            <a:r>
              <a:rPr lang="en-US" sz="750" dirty="0">
                <a:solidFill>
                  <a:prstClr val="black"/>
                </a:solidFill>
                <a:latin typeface="Calibri" panose="020F0502020204030204"/>
              </a:rPr>
              <a:t>Provide each member with a copy of the Fact Sheet for neighbours from the Seeds of Hope Toolkit.  </a:t>
            </a:r>
          </a:p>
          <a:p>
            <a:pPr marL="128588" indent="-128588" defTabSz="342900">
              <a:buFont typeface="Arial" panose="020B0604020202020204" pitchFamily="34" charset="0"/>
              <a:buChar char="•"/>
            </a:pPr>
            <a:endParaRPr lang="en-US" sz="525"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Review the fact sheet with them, highlight the features and benefits and how to apply.</a:t>
            </a:r>
          </a:p>
          <a:p>
            <a:pPr marL="128588" indent="-128588" defTabSz="342900">
              <a:buFont typeface="Arial" panose="020B0604020202020204" pitchFamily="34" charset="0"/>
              <a:buChar char="•"/>
            </a:pPr>
            <a:endParaRPr lang="en-US" sz="525"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Share that neighbours may appreciate an offer to go to the bank with them.</a:t>
            </a:r>
          </a:p>
          <a:p>
            <a:pPr marL="128588" indent="-128588" defTabSz="342900">
              <a:buFont typeface="Arial" panose="020B0604020202020204" pitchFamily="34" charset="0"/>
              <a:buChar char="•"/>
            </a:pPr>
            <a:endParaRPr lang="en-US" sz="750"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Explain that SSVP provides a $100 deposit for every child’s new RESP (while funding is available).</a:t>
            </a:r>
          </a:p>
          <a:p>
            <a:pPr marL="128588" indent="-128588" defTabSz="342900">
              <a:buFont typeface="Arial" panose="020B0604020202020204" pitchFamily="34" charset="0"/>
              <a:buChar char="•"/>
            </a:pPr>
            <a:endParaRPr lang="en-US" sz="750" dirty="0">
              <a:solidFill>
                <a:prstClr val="black"/>
              </a:solidFill>
              <a:latin typeface="Calibri" panose="020F0502020204030204"/>
            </a:endParaRPr>
          </a:p>
          <a:p>
            <a:pPr marL="128588" indent="-128588" defTabSz="342900">
              <a:buFont typeface="Arial" panose="020B0604020202020204" pitchFamily="34" charset="0"/>
              <a:buChar char="•"/>
            </a:pPr>
            <a:endParaRPr lang="en-CA" sz="750" dirty="0">
              <a:solidFill>
                <a:prstClr val="black"/>
              </a:solidFill>
              <a:latin typeface="Calibri" panose="020F0502020204030204"/>
            </a:endParaRPr>
          </a:p>
        </p:txBody>
      </p:sp>
      <p:sp>
        <p:nvSpPr>
          <p:cNvPr id="33" name="Rectangle 32">
            <a:extLst>
              <a:ext uri="{FF2B5EF4-FFF2-40B4-BE49-F238E27FC236}">
                <a16:creationId xmlns:a16="http://schemas.microsoft.com/office/drawing/2014/main" id="{426ADFF7-F59E-F3E0-4F31-5830BEBE7515}"/>
              </a:ext>
            </a:extLst>
          </p:cNvPr>
          <p:cNvSpPr/>
          <p:nvPr/>
        </p:nvSpPr>
        <p:spPr>
          <a:xfrm>
            <a:off x="2148531" y="2588230"/>
            <a:ext cx="3317790" cy="3614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CA" sz="1350" dirty="0">
              <a:solidFill>
                <a:prstClr val="white"/>
              </a:solidFill>
              <a:latin typeface="Calibri" panose="020F0502020204030204"/>
            </a:endParaRPr>
          </a:p>
        </p:txBody>
      </p:sp>
      <p:sp>
        <p:nvSpPr>
          <p:cNvPr id="34" name="TextBox 33">
            <a:extLst>
              <a:ext uri="{FF2B5EF4-FFF2-40B4-BE49-F238E27FC236}">
                <a16:creationId xmlns:a16="http://schemas.microsoft.com/office/drawing/2014/main" id="{49B6FAF8-808F-C4D5-B298-8C939F8EEBC9}"/>
              </a:ext>
            </a:extLst>
          </p:cNvPr>
          <p:cNvSpPr txBox="1"/>
          <p:nvPr/>
        </p:nvSpPr>
        <p:spPr>
          <a:xfrm>
            <a:off x="2354973" y="2686019"/>
            <a:ext cx="3032625" cy="311624"/>
          </a:xfrm>
          <a:prstGeom prst="rect">
            <a:avLst/>
          </a:prstGeom>
          <a:noFill/>
        </p:spPr>
        <p:txBody>
          <a:bodyPr wrap="square" rtlCol="0">
            <a:spAutoFit/>
          </a:bodyPr>
          <a:lstStyle/>
          <a:p>
            <a:pPr defTabSz="342900"/>
            <a:r>
              <a:rPr lang="en-US" sz="675" dirty="0">
                <a:solidFill>
                  <a:prstClr val="white"/>
                </a:solidFill>
                <a:latin typeface="Calibri" panose="020F0502020204030204"/>
              </a:rPr>
              <a:t>Visit  </a:t>
            </a:r>
            <a:r>
              <a:rPr lang="en-CA" sz="675" b="1" u="sng" dirty="0">
                <a:solidFill>
                  <a:prstClr val="white"/>
                </a:solidFill>
                <a:latin typeface="Calibri" panose="020F050202020403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https://ssvp.ca/special-projects/seeds-of-hope/seeds-of-hope-toolkit/</a:t>
            </a:r>
            <a:endParaRPr lang="en-CA" sz="675" b="1" dirty="0">
              <a:solidFill>
                <a:prstClr val="white"/>
              </a:solidFill>
              <a:latin typeface="Calibri" panose="020F0502020204030204"/>
            </a:endParaRPr>
          </a:p>
          <a:p>
            <a:pPr defTabSz="342900"/>
            <a:endParaRPr lang="en-CA" sz="750" dirty="0">
              <a:solidFill>
                <a:prstClr val="white"/>
              </a:solidFill>
              <a:latin typeface="Calibri" panose="020F0502020204030204"/>
            </a:endParaRPr>
          </a:p>
        </p:txBody>
      </p:sp>
      <p:sp>
        <p:nvSpPr>
          <p:cNvPr id="35" name="TextBox 34">
            <a:extLst>
              <a:ext uri="{FF2B5EF4-FFF2-40B4-BE49-F238E27FC236}">
                <a16:creationId xmlns:a16="http://schemas.microsoft.com/office/drawing/2014/main" id="{FCC9ADE4-056D-B5DF-3AD0-7DA112937A3B}"/>
              </a:ext>
            </a:extLst>
          </p:cNvPr>
          <p:cNvSpPr txBox="1"/>
          <p:nvPr/>
        </p:nvSpPr>
        <p:spPr>
          <a:xfrm>
            <a:off x="2091492" y="3506209"/>
            <a:ext cx="3623619" cy="1361911"/>
          </a:xfrm>
          <a:prstGeom prst="rect">
            <a:avLst/>
          </a:prstGeom>
          <a:noFill/>
        </p:spPr>
        <p:txBody>
          <a:bodyPr wrap="square" rtlCol="0">
            <a:spAutoFit/>
          </a:bodyPr>
          <a:lstStyle/>
          <a:p>
            <a:pPr marL="128588" indent="-128588" algn="just" defTabSz="342900">
              <a:buFont typeface="Arial" panose="020B0604020202020204" pitchFamily="34" charset="0"/>
              <a:buChar char="•"/>
            </a:pPr>
            <a:r>
              <a:rPr lang="en-US" sz="750" dirty="0">
                <a:solidFill>
                  <a:prstClr val="black"/>
                </a:solidFill>
                <a:latin typeface="Calibri" panose="020F0502020204030204"/>
              </a:rPr>
              <a:t>Consider doing a role play, using the scripts in the Education training.</a:t>
            </a:r>
          </a:p>
          <a:p>
            <a:pPr marL="128588" indent="-128588" algn="just" defTabSz="342900">
              <a:buFont typeface="Arial" panose="020B0604020202020204" pitchFamily="34" charset="0"/>
              <a:buChar char="•"/>
            </a:pPr>
            <a:endParaRPr lang="en-US" sz="7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Ask a member to play Ashley, the mother with 4 children and you play the SSVP member trying to help each of her children get an RESP/CLB.</a:t>
            </a:r>
          </a:p>
          <a:p>
            <a:pPr marL="128588" indent="-128588" algn="just" defTabSz="342900">
              <a:buFont typeface="Arial" panose="020B0604020202020204" pitchFamily="34" charset="0"/>
              <a:buChar char="•"/>
            </a:pPr>
            <a:endParaRPr lang="en-US" sz="7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Doing the role play will show how easy the conversation can be and demystify the process of encouraging a parent to get an RESP/CLB.</a:t>
            </a:r>
          </a:p>
          <a:p>
            <a:pPr marL="128588" indent="-128588" algn="just" defTabSz="342900">
              <a:buFont typeface="Arial" panose="020B0604020202020204" pitchFamily="34" charset="0"/>
              <a:buChar char="•"/>
            </a:pPr>
            <a:endParaRPr lang="en-US" sz="7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You may inspire a member to join you in making the calls once they see how easy it is.</a:t>
            </a:r>
          </a:p>
          <a:p>
            <a:pPr marL="128588" indent="-128588" defTabSz="342900">
              <a:buFont typeface="Arial" panose="020B0604020202020204" pitchFamily="34" charset="0"/>
              <a:buChar char="•"/>
            </a:pPr>
            <a:endParaRPr lang="en-CA" sz="750" dirty="0">
              <a:solidFill>
                <a:prstClr val="black"/>
              </a:solidFill>
              <a:latin typeface="Calibri" panose="020F0502020204030204"/>
            </a:endParaRPr>
          </a:p>
        </p:txBody>
      </p:sp>
      <p:sp>
        <p:nvSpPr>
          <p:cNvPr id="36" name="TextBox 35">
            <a:extLst>
              <a:ext uri="{FF2B5EF4-FFF2-40B4-BE49-F238E27FC236}">
                <a16:creationId xmlns:a16="http://schemas.microsoft.com/office/drawing/2014/main" id="{4F47EC9E-56EB-962E-A72C-49FF8986F8F6}"/>
              </a:ext>
            </a:extLst>
          </p:cNvPr>
          <p:cNvSpPr txBox="1"/>
          <p:nvPr/>
        </p:nvSpPr>
        <p:spPr>
          <a:xfrm>
            <a:off x="2000251" y="810317"/>
            <a:ext cx="5064207" cy="207749"/>
          </a:xfrm>
          <a:prstGeom prst="rect">
            <a:avLst/>
          </a:prstGeom>
          <a:noFill/>
        </p:spPr>
        <p:txBody>
          <a:bodyPr wrap="none" rtlCol="0">
            <a:spAutoFit/>
          </a:bodyPr>
          <a:lstStyle/>
          <a:p>
            <a:pPr defTabSz="342900"/>
            <a:r>
              <a:rPr lang="en-US" sz="750" dirty="0">
                <a:solidFill>
                  <a:prstClr val="black"/>
                </a:solidFill>
                <a:latin typeface="Calibri" panose="020F0502020204030204"/>
              </a:rPr>
              <a:t>The following are examples of how you can share the information you learn in the Education training at a Member Meeting:</a:t>
            </a:r>
            <a:endParaRPr lang="en-CA" sz="750" dirty="0">
              <a:solidFill>
                <a:prstClr val="black"/>
              </a:solidFill>
              <a:latin typeface="Calibri" panose="020F0502020204030204"/>
            </a:endParaRPr>
          </a:p>
        </p:txBody>
      </p:sp>
      <p:sp>
        <p:nvSpPr>
          <p:cNvPr id="37" name="Rectangle 36">
            <a:extLst>
              <a:ext uri="{FF2B5EF4-FFF2-40B4-BE49-F238E27FC236}">
                <a16:creationId xmlns:a16="http://schemas.microsoft.com/office/drawing/2014/main" id="{36596B25-1564-660C-0FD8-885A8CB17643}"/>
              </a:ext>
            </a:extLst>
          </p:cNvPr>
          <p:cNvSpPr/>
          <p:nvPr/>
        </p:nvSpPr>
        <p:spPr>
          <a:xfrm>
            <a:off x="2319044" y="4703709"/>
            <a:ext cx="3317790" cy="3614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CA" sz="1350" dirty="0">
              <a:solidFill>
                <a:prstClr val="white"/>
              </a:solidFill>
              <a:latin typeface="Calibri" panose="020F0502020204030204"/>
            </a:endParaRPr>
          </a:p>
        </p:txBody>
      </p:sp>
      <p:sp>
        <p:nvSpPr>
          <p:cNvPr id="38" name="TextBox 37">
            <a:extLst>
              <a:ext uri="{FF2B5EF4-FFF2-40B4-BE49-F238E27FC236}">
                <a16:creationId xmlns:a16="http://schemas.microsoft.com/office/drawing/2014/main" id="{60CF39C6-CAAF-3609-9808-D98C98B70CE8}"/>
              </a:ext>
            </a:extLst>
          </p:cNvPr>
          <p:cNvSpPr txBox="1"/>
          <p:nvPr/>
        </p:nvSpPr>
        <p:spPr>
          <a:xfrm>
            <a:off x="2081364" y="5520128"/>
            <a:ext cx="3834583" cy="784830"/>
          </a:xfrm>
          <a:prstGeom prst="rect">
            <a:avLst/>
          </a:prstGeom>
          <a:noFill/>
        </p:spPr>
        <p:txBody>
          <a:bodyPr wrap="square" rtlCol="0">
            <a:spAutoFit/>
          </a:bodyPr>
          <a:lstStyle/>
          <a:p>
            <a:pPr marL="128588" indent="-128588" defTabSz="342900">
              <a:buFont typeface="Arial" panose="020B0604020202020204" pitchFamily="34" charset="0"/>
              <a:buChar char="•"/>
            </a:pPr>
            <a:r>
              <a:rPr lang="en-US" sz="750" dirty="0">
                <a:solidFill>
                  <a:prstClr val="black"/>
                </a:solidFill>
                <a:latin typeface="Calibri" panose="020F0502020204030204"/>
              </a:rPr>
              <a:t>Share success stories from your conference or ones shared at the Social Justice meeting.</a:t>
            </a:r>
          </a:p>
          <a:p>
            <a:pPr marL="128588" indent="-128588" defTabSz="342900">
              <a:buFont typeface="Arial" panose="020B0604020202020204" pitchFamily="34" charset="0"/>
              <a:buChar char="•"/>
            </a:pPr>
            <a:endParaRPr lang="en-US" sz="375"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Nothing inspires other like hearing how a neighbour feels after getting free government money for her children and the hope she feels for their future.</a:t>
            </a:r>
          </a:p>
          <a:p>
            <a:pPr marL="128588" indent="-128588" defTabSz="342900">
              <a:buFont typeface="Arial" panose="020B0604020202020204" pitchFamily="34" charset="0"/>
              <a:buChar char="•"/>
            </a:pPr>
            <a:endParaRPr lang="en-US" sz="375"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You could also use the example of the fictitious Mom, Ashley Ackerman, on page 5 of the RESP/CLB Education Training.   </a:t>
            </a:r>
            <a:endParaRPr lang="en-CA" sz="750" dirty="0">
              <a:solidFill>
                <a:prstClr val="black"/>
              </a:solidFill>
              <a:latin typeface="Calibri" panose="020F0502020204030204"/>
            </a:endParaRPr>
          </a:p>
        </p:txBody>
      </p:sp>
      <p:pic>
        <p:nvPicPr>
          <p:cNvPr id="39" name="Picture 38">
            <a:extLst>
              <a:ext uri="{FF2B5EF4-FFF2-40B4-BE49-F238E27FC236}">
                <a16:creationId xmlns:a16="http://schemas.microsoft.com/office/drawing/2014/main" id="{9077A66D-F31D-7BAF-E1EA-BDB6B255E725}"/>
              </a:ext>
            </a:extLst>
          </p:cNvPr>
          <p:cNvPicPr>
            <a:picLocks noChangeAspect="1"/>
          </p:cNvPicPr>
          <p:nvPr/>
        </p:nvPicPr>
        <p:blipFill rotWithShape="1">
          <a:blip r:embed="rId7"/>
          <a:srcRect l="15040" t="42701" r="14051" b="18908"/>
          <a:stretch/>
        </p:blipFill>
        <p:spPr>
          <a:xfrm>
            <a:off x="5941251" y="5514584"/>
            <a:ext cx="1094462" cy="790073"/>
          </a:xfrm>
          <a:prstGeom prst="rect">
            <a:avLst/>
          </a:prstGeom>
          <a:ln w="19050">
            <a:solidFill>
              <a:schemeClr val="accent1">
                <a:shade val="50000"/>
              </a:schemeClr>
            </a:solidFill>
          </a:ln>
        </p:spPr>
      </p:pic>
      <p:sp>
        <p:nvSpPr>
          <p:cNvPr id="40" name="TextBox 39">
            <a:extLst>
              <a:ext uri="{FF2B5EF4-FFF2-40B4-BE49-F238E27FC236}">
                <a16:creationId xmlns:a16="http://schemas.microsoft.com/office/drawing/2014/main" id="{4F625E23-8525-9D2D-FDB9-3E416F640325}"/>
              </a:ext>
            </a:extLst>
          </p:cNvPr>
          <p:cNvSpPr txBox="1"/>
          <p:nvPr/>
        </p:nvSpPr>
        <p:spPr>
          <a:xfrm>
            <a:off x="2385425" y="4734838"/>
            <a:ext cx="3142467" cy="196208"/>
          </a:xfrm>
          <a:prstGeom prst="rect">
            <a:avLst/>
          </a:prstGeom>
          <a:noFill/>
        </p:spPr>
        <p:txBody>
          <a:bodyPr wrap="square" rtlCol="0">
            <a:spAutoFit/>
          </a:bodyPr>
          <a:lstStyle/>
          <a:p>
            <a:pPr algn="ctr" defTabSz="342900"/>
            <a:r>
              <a:rPr lang="en-US" sz="675" dirty="0">
                <a:solidFill>
                  <a:prstClr val="white"/>
                </a:solidFill>
                <a:latin typeface="Calibri" panose="020F0502020204030204"/>
              </a:rPr>
              <a:t>The script is available on the national website listed above</a:t>
            </a:r>
            <a:endParaRPr lang="en-CA" sz="675" dirty="0">
              <a:solidFill>
                <a:prstClr val="white"/>
              </a:solidFill>
              <a:latin typeface="Calibri" panose="020F0502020204030204"/>
            </a:endParaRPr>
          </a:p>
        </p:txBody>
      </p:sp>
      <p:sp>
        <p:nvSpPr>
          <p:cNvPr id="6" name="TextBox 5">
            <a:extLst>
              <a:ext uri="{FF2B5EF4-FFF2-40B4-BE49-F238E27FC236}">
                <a16:creationId xmlns:a16="http://schemas.microsoft.com/office/drawing/2014/main" id="{25F65B84-CBC4-30C3-D977-5AE9808731F9}"/>
              </a:ext>
            </a:extLst>
          </p:cNvPr>
          <p:cNvSpPr txBox="1"/>
          <p:nvPr/>
        </p:nvSpPr>
        <p:spPr>
          <a:xfrm>
            <a:off x="2203577" y="123380"/>
            <a:ext cx="877241" cy="507831"/>
          </a:xfrm>
          <a:prstGeom prst="rect">
            <a:avLst/>
          </a:prstGeom>
          <a:noFill/>
        </p:spPr>
        <p:txBody>
          <a:bodyPr wrap="square" rtlCol="0">
            <a:spAutoFit/>
          </a:bodyPr>
          <a:lstStyle/>
          <a:p>
            <a:pPr algn="ctr" defTabSz="342900"/>
            <a:r>
              <a:rPr lang="en-US" sz="900" dirty="0">
                <a:solidFill>
                  <a:prstClr val="black"/>
                </a:solidFill>
                <a:latin typeface="Calibri" panose="020F0502020204030204"/>
              </a:rPr>
              <a:t>Tips for</a:t>
            </a:r>
          </a:p>
          <a:p>
            <a:pPr algn="ctr" defTabSz="342900"/>
            <a:r>
              <a:rPr lang="en-US" sz="900" dirty="0">
                <a:solidFill>
                  <a:prstClr val="black"/>
                </a:solidFill>
                <a:latin typeface="Calibri" panose="020F0502020204030204"/>
              </a:rPr>
              <a:t>Sharing with</a:t>
            </a:r>
          </a:p>
          <a:p>
            <a:pPr algn="ctr" defTabSz="342900"/>
            <a:r>
              <a:rPr lang="en-US" sz="900" dirty="0">
                <a:solidFill>
                  <a:prstClr val="black"/>
                </a:solidFill>
                <a:latin typeface="Arial Black" panose="020B0A04020102020204" pitchFamily="34" charset="0"/>
              </a:rPr>
              <a:t>Members</a:t>
            </a:r>
            <a:endParaRPr lang="en-CA" sz="900" dirty="0">
              <a:solidFill>
                <a:prstClr val="black"/>
              </a:solidFill>
              <a:latin typeface="Arial Black" panose="020B0A04020102020204" pitchFamily="34" charset="0"/>
            </a:endParaRPr>
          </a:p>
        </p:txBody>
      </p:sp>
      <p:pic>
        <p:nvPicPr>
          <p:cNvPr id="5" name="Picture 4">
            <a:extLst>
              <a:ext uri="{FF2B5EF4-FFF2-40B4-BE49-F238E27FC236}">
                <a16:creationId xmlns:a16="http://schemas.microsoft.com/office/drawing/2014/main" id="{2E69D8CA-452C-14CE-EA45-079C93886475}"/>
              </a:ext>
            </a:extLst>
          </p:cNvPr>
          <p:cNvPicPr>
            <a:picLocks noChangeAspect="1"/>
          </p:cNvPicPr>
          <p:nvPr/>
        </p:nvPicPr>
        <p:blipFill rotWithShape="1">
          <a:blip r:embed="rId8"/>
          <a:srcRect l="73434" t="20430" r="-1244" b="34941"/>
          <a:stretch/>
        </p:blipFill>
        <p:spPr>
          <a:xfrm>
            <a:off x="5655493" y="6452197"/>
            <a:ext cx="314065" cy="378000"/>
          </a:xfrm>
          <a:prstGeom prst="rect">
            <a:avLst/>
          </a:prstGeom>
        </p:spPr>
      </p:pic>
      <p:sp>
        <p:nvSpPr>
          <p:cNvPr id="8" name="TextBox 7">
            <a:extLst>
              <a:ext uri="{FF2B5EF4-FFF2-40B4-BE49-F238E27FC236}">
                <a16:creationId xmlns:a16="http://schemas.microsoft.com/office/drawing/2014/main" id="{A8068185-0DC6-3607-B6EC-FEB5E2A6E7BE}"/>
              </a:ext>
            </a:extLst>
          </p:cNvPr>
          <p:cNvSpPr txBox="1"/>
          <p:nvPr/>
        </p:nvSpPr>
        <p:spPr>
          <a:xfrm>
            <a:off x="3128816" y="6499114"/>
            <a:ext cx="3096336" cy="253916"/>
          </a:xfrm>
          <a:prstGeom prst="rect">
            <a:avLst/>
          </a:prstGeom>
          <a:noFill/>
        </p:spPr>
        <p:txBody>
          <a:bodyPr wrap="square">
            <a:spAutoFit/>
          </a:bodyPr>
          <a:lstStyle/>
          <a:p>
            <a:pPr defTabSz="342900"/>
            <a:r>
              <a:rPr lang="en-US" sz="1050" spc="450" dirty="0">
                <a:solidFill>
                  <a:prstClr val="white"/>
                </a:solidFill>
                <a:latin typeface="Comic Sans MS" panose="030F0702030302020204" pitchFamily="66" charset="0"/>
                <a:cs typeface="Arial" panose="020B0604020202020204" pitchFamily="34" charset="0"/>
              </a:rPr>
              <a:t>Hope for the future</a:t>
            </a:r>
            <a:endParaRPr lang="en-CA" sz="1050" spc="450" dirty="0">
              <a:solidFill>
                <a:prstClr val="white"/>
              </a:solidFill>
              <a:latin typeface="Comic Sans MS" panose="030F0702030302020204" pitchFamily="66" charset="0"/>
              <a:cs typeface="Arial" panose="020B0604020202020204" pitchFamily="34" charset="0"/>
            </a:endParaRPr>
          </a:p>
        </p:txBody>
      </p:sp>
      <p:pic>
        <p:nvPicPr>
          <p:cNvPr id="10" name="Picture 9">
            <a:extLst>
              <a:ext uri="{FF2B5EF4-FFF2-40B4-BE49-F238E27FC236}">
                <a16:creationId xmlns:a16="http://schemas.microsoft.com/office/drawing/2014/main" id="{0CF5C714-A2DD-3AB1-7D27-1D223C65ADB6}"/>
              </a:ext>
            </a:extLst>
          </p:cNvPr>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750496" y="6430165"/>
            <a:ext cx="283501" cy="378000"/>
          </a:xfrm>
          <a:prstGeom prst="rect">
            <a:avLst/>
          </a:prstGeom>
          <a:solidFill>
            <a:schemeClr val="bg1"/>
          </a:solidFill>
        </p:spPr>
      </p:pic>
    </p:spTree>
    <p:extLst>
      <p:ext uri="{BB962C8B-B14F-4D97-AF65-F5344CB8AC3E}">
        <p14:creationId xmlns:p14="http://schemas.microsoft.com/office/powerpoint/2010/main" val="1646414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242DC8-763B-202C-C2BA-4EDCF685BA64}"/>
              </a:ext>
            </a:extLst>
          </p:cNvPr>
          <p:cNvSpPr/>
          <p:nvPr/>
        </p:nvSpPr>
        <p:spPr>
          <a:xfrm>
            <a:off x="2000250" y="6389566"/>
            <a:ext cx="5143500" cy="4684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CA" sz="1350" dirty="0">
              <a:solidFill>
                <a:prstClr val="white"/>
              </a:solidFill>
              <a:latin typeface="Calibri" panose="020F0502020204030204"/>
            </a:endParaRPr>
          </a:p>
        </p:txBody>
      </p:sp>
      <p:pic>
        <p:nvPicPr>
          <p:cNvPr id="11" name="Picture 10">
            <a:extLst>
              <a:ext uri="{FF2B5EF4-FFF2-40B4-BE49-F238E27FC236}">
                <a16:creationId xmlns:a16="http://schemas.microsoft.com/office/drawing/2014/main" id="{CA91EA37-97B9-B980-C0E4-96836343187F}"/>
              </a:ext>
            </a:extLst>
          </p:cNvPr>
          <p:cNvPicPr>
            <a:picLocks noChangeAspect="1"/>
          </p:cNvPicPr>
          <p:nvPr/>
        </p:nvPicPr>
        <p:blipFill rotWithShape="1">
          <a:blip r:embed="rId2"/>
          <a:srcRect l="73434" t="20430" r="-1244" b="34941"/>
          <a:stretch/>
        </p:blipFill>
        <p:spPr>
          <a:xfrm>
            <a:off x="5738903" y="6452197"/>
            <a:ext cx="314065" cy="378000"/>
          </a:xfrm>
          <a:prstGeom prst="rect">
            <a:avLst/>
          </a:prstGeom>
        </p:spPr>
      </p:pic>
      <p:sp>
        <p:nvSpPr>
          <p:cNvPr id="12" name="TextBox 11">
            <a:extLst>
              <a:ext uri="{FF2B5EF4-FFF2-40B4-BE49-F238E27FC236}">
                <a16:creationId xmlns:a16="http://schemas.microsoft.com/office/drawing/2014/main" id="{ED091DFA-9303-52C2-67B0-E3D0656195B3}"/>
              </a:ext>
            </a:extLst>
          </p:cNvPr>
          <p:cNvSpPr txBox="1"/>
          <p:nvPr/>
        </p:nvSpPr>
        <p:spPr>
          <a:xfrm>
            <a:off x="3212226" y="6499114"/>
            <a:ext cx="3096336" cy="253916"/>
          </a:xfrm>
          <a:prstGeom prst="rect">
            <a:avLst/>
          </a:prstGeom>
          <a:noFill/>
        </p:spPr>
        <p:txBody>
          <a:bodyPr wrap="square">
            <a:spAutoFit/>
          </a:bodyPr>
          <a:lstStyle/>
          <a:p>
            <a:pPr defTabSz="342900"/>
            <a:r>
              <a:rPr lang="en-US" sz="1050" spc="450" dirty="0">
                <a:solidFill>
                  <a:prstClr val="white"/>
                </a:solidFill>
                <a:latin typeface="Comic Sans MS" panose="030F0702030302020204" pitchFamily="66" charset="0"/>
                <a:cs typeface="Arial" panose="020B0604020202020204" pitchFamily="34" charset="0"/>
              </a:rPr>
              <a:t>Hope for the future</a:t>
            </a:r>
            <a:endParaRPr lang="en-CA" sz="1050" spc="450" dirty="0">
              <a:solidFill>
                <a:prstClr val="white"/>
              </a:solidFill>
              <a:latin typeface="Comic Sans MS" panose="030F0702030302020204" pitchFamily="66" charset="0"/>
              <a:cs typeface="Arial" panose="020B0604020202020204" pitchFamily="34" charset="0"/>
            </a:endParaRPr>
          </a:p>
        </p:txBody>
      </p:sp>
      <p:pic>
        <p:nvPicPr>
          <p:cNvPr id="19" name="Picture 18">
            <a:extLst>
              <a:ext uri="{FF2B5EF4-FFF2-40B4-BE49-F238E27FC236}">
                <a16:creationId xmlns:a16="http://schemas.microsoft.com/office/drawing/2014/main" id="{75B2425F-4D9C-A86E-7A7C-FDF0EBCBA162}"/>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833906" y="6430165"/>
            <a:ext cx="283501" cy="378000"/>
          </a:xfrm>
          <a:prstGeom prst="rect">
            <a:avLst/>
          </a:prstGeom>
          <a:solidFill>
            <a:schemeClr val="bg1"/>
          </a:solidFill>
        </p:spPr>
      </p:pic>
      <p:sp>
        <p:nvSpPr>
          <p:cNvPr id="2" name="Rectangle 1">
            <a:extLst>
              <a:ext uri="{FF2B5EF4-FFF2-40B4-BE49-F238E27FC236}">
                <a16:creationId xmlns:a16="http://schemas.microsoft.com/office/drawing/2014/main" id="{DDF0C6E9-C4F6-F973-245B-F0AB252A3397}"/>
              </a:ext>
            </a:extLst>
          </p:cNvPr>
          <p:cNvSpPr/>
          <p:nvPr/>
        </p:nvSpPr>
        <p:spPr>
          <a:xfrm>
            <a:off x="2000250" y="0"/>
            <a:ext cx="5143500" cy="86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US" sz="1350" dirty="0">
                <a:solidFill>
                  <a:prstClr val="white"/>
                </a:solidFill>
                <a:latin typeface="Arial Black" panose="020B0A04020102020204" pitchFamily="34" charset="0"/>
                <a:cs typeface="Arial" panose="020B0604020202020204" pitchFamily="34" charset="0"/>
              </a:rPr>
              <a:t>Resource Roadmap</a:t>
            </a:r>
          </a:p>
          <a:p>
            <a:pPr algn="ctr" defTabSz="342900">
              <a:defRPr/>
            </a:pPr>
            <a:r>
              <a:rPr lang="en-US" sz="1350" dirty="0">
                <a:solidFill>
                  <a:prstClr val="white"/>
                </a:solidFill>
                <a:latin typeface="Arial Black" panose="020B0A04020102020204" pitchFamily="34" charset="0"/>
                <a:cs typeface="Arial" panose="020B0604020202020204" pitchFamily="34" charset="0"/>
              </a:rPr>
              <a:t>Education – RESP/CLB</a:t>
            </a:r>
            <a:endParaRPr lang="en-CA" sz="1350" dirty="0">
              <a:solidFill>
                <a:prstClr val="white"/>
              </a:solidFill>
              <a:latin typeface="Arial Black" panose="020B0A040201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15E1402-9FCB-0080-06BD-B4C2310DE1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0545" y="124696"/>
            <a:ext cx="279689" cy="317829"/>
          </a:xfrm>
          <a:prstGeom prst="rect">
            <a:avLst/>
          </a:prstGeom>
        </p:spPr>
      </p:pic>
      <p:sp>
        <p:nvSpPr>
          <p:cNvPr id="4" name="Rectangle 3">
            <a:extLst>
              <a:ext uri="{FF2B5EF4-FFF2-40B4-BE49-F238E27FC236}">
                <a16:creationId xmlns:a16="http://schemas.microsoft.com/office/drawing/2014/main" id="{2AE4D705-E782-E0D1-5B8D-71506D8C7FD4}"/>
              </a:ext>
            </a:extLst>
          </p:cNvPr>
          <p:cNvSpPr/>
          <p:nvPr/>
        </p:nvSpPr>
        <p:spPr>
          <a:xfrm>
            <a:off x="2150747" y="166733"/>
            <a:ext cx="1061479" cy="611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CA" sz="1350" dirty="0">
              <a:solidFill>
                <a:prstClr val="white"/>
              </a:solidFill>
              <a:latin typeface="Calibri" panose="020F0502020204030204"/>
            </a:endParaRPr>
          </a:p>
        </p:txBody>
      </p:sp>
      <p:sp>
        <p:nvSpPr>
          <p:cNvPr id="8" name="TextBox 7">
            <a:extLst>
              <a:ext uri="{FF2B5EF4-FFF2-40B4-BE49-F238E27FC236}">
                <a16:creationId xmlns:a16="http://schemas.microsoft.com/office/drawing/2014/main" id="{7129D512-C78C-AFC0-D5E3-9ADF68FC6997}"/>
              </a:ext>
            </a:extLst>
          </p:cNvPr>
          <p:cNvSpPr txBox="1"/>
          <p:nvPr/>
        </p:nvSpPr>
        <p:spPr>
          <a:xfrm>
            <a:off x="2188786" y="190042"/>
            <a:ext cx="928621" cy="507831"/>
          </a:xfrm>
          <a:prstGeom prst="rect">
            <a:avLst/>
          </a:prstGeom>
          <a:noFill/>
        </p:spPr>
        <p:txBody>
          <a:bodyPr wrap="square" rtlCol="0">
            <a:spAutoFit/>
          </a:bodyPr>
          <a:lstStyle/>
          <a:p>
            <a:pPr algn="ctr" defTabSz="342900"/>
            <a:r>
              <a:rPr lang="en-US" sz="900" dirty="0">
                <a:solidFill>
                  <a:prstClr val="black"/>
                </a:solidFill>
                <a:latin typeface="Calibri" panose="020F0502020204030204"/>
              </a:rPr>
              <a:t>Tips for</a:t>
            </a:r>
          </a:p>
          <a:p>
            <a:pPr algn="ctr" defTabSz="342900"/>
            <a:r>
              <a:rPr lang="en-US" sz="900" dirty="0">
                <a:solidFill>
                  <a:prstClr val="black"/>
                </a:solidFill>
                <a:latin typeface="Calibri" panose="020F0502020204030204"/>
              </a:rPr>
              <a:t>Sharing with</a:t>
            </a:r>
          </a:p>
          <a:p>
            <a:pPr algn="ctr" defTabSz="342900"/>
            <a:r>
              <a:rPr lang="en-US" sz="900" dirty="0">
                <a:solidFill>
                  <a:prstClr val="black"/>
                </a:solidFill>
                <a:latin typeface="Arial Black" panose="020B0A04020102020204" pitchFamily="34" charset="0"/>
              </a:rPr>
              <a:t>Neighbours</a:t>
            </a:r>
            <a:endParaRPr lang="en-CA" sz="900" dirty="0">
              <a:solidFill>
                <a:prstClr val="black"/>
              </a:solidFill>
              <a:latin typeface="Arial Black" panose="020B0A04020102020204" pitchFamily="34" charset="0"/>
            </a:endParaRPr>
          </a:p>
        </p:txBody>
      </p:sp>
      <p:sp>
        <p:nvSpPr>
          <p:cNvPr id="15" name="Rectangle 14">
            <a:extLst>
              <a:ext uri="{FF2B5EF4-FFF2-40B4-BE49-F238E27FC236}">
                <a16:creationId xmlns:a16="http://schemas.microsoft.com/office/drawing/2014/main" id="{00507485-333A-A4F8-718A-FEB93B7CB748}"/>
              </a:ext>
            </a:extLst>
          </p:cNvPr>
          <p:cNvSpPr/>
          <p:nvPr/>
        </p:nvSpPr>
        <p:spPr>
          <a:xfrm>
            <a:off x="2000250" y="944201"/>
            <a:ext cx="5143500" cy="3146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defTabSz="342900">
              <a:buFont typeface="+mj-lt"/>
              <a:buAutoNum type="arabicParenR"/>
            </a:pPr>
            <a:r>
              <a:rPr lang="en-US" sz="900" dirty="0">
                <a:solidFill>
                  <a:prstClr val="white"/>
                </a:solidFill>
                <a:latin typeface="Arial Black" panose="020B0A04020102020204" pitchFamily="34" charset="0"/>
              </a:rPr>
              <a:t>Do a Call Program </a:t>
            </a:r>
            <a:endParaRPr lang="en-CA" sz="900" dirty="0">
              <a:solidFill>
                <a:prstClr val="white"/>
              </a:solidFill>
              <a:latin typeface="Arial Black" panose="020B0A04020102020204" pitchFamily="34" charset="0"/>
            </a:endParaRPr>
          </a:p>
        </p:txBody>
      </p:sp>
      <p:sp>
        <p:nvSpPr>
          <p:cNvPr id="17" name="Rectangle 16">
            <a:extLst>
              <a:ext uri="{FF2B5EF4-FFF2-40B4-BE49-F238E27FC236}">
                <a16:creationId xmlns:a16="http://schemas.microsoft.com/office/drawing/2014/main" id="{A19DCA77-BDDB-65C1-6161-0E70B4A2421A}"/>
              </a:ext>
            </a:extLst>
          </p:cNvPr>
          <p:cNvSpPr/>
          <p:nvPr/>
        </p:nvSpPr>
        <p:spPr>
          <a:xfrm>
            <a:off x="2000250" y="3425282"/>
            <a:ext cx="5143500" cy="3146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en-US" sz="900" dirty="0">
                <a:solidFill>
                  <a:prstClr val="white"/>
                </a:solidFill>
                <a:latin typeface="Arial Black" panose="020B0A04020102020204" pitchFamily="34" charset="0"/>
              </a:rPr>
              <a:t>3) Hand out the Fact Sheet at a </a:t>
            </a:r>
            <a:r>
              <a:rPr lang="en-US" sz="900" dirty="0" err="1">
                <a:solidFill>
                  <a:prstClr val="white"/>
                </a:solidFill>
                <a:latin typeface="Arial Black" panose="020B0A04020102020204" pitchFamily="34" charset="0"/>
              </a:rPr>
              <a:t>neighbour</a:t>
            </a:r>
            <a:r>
              <a:rPr lang="en-US" sz="900" dirty="0">
                <a:solidFill>
                  <a:prstClr val="white"/>
                </a:solidFill>
                <a:latin typeface="Arial Black" panose="020B0A04020102020204" pitchFamily="34" charset="0"/>
              </a:rPr>
              <a:t> event hosted by SSVP  </a:t>
            </a:r>
            <a:endParaRPr lang="en-CA" sz="900" dirty="0">
              <a:solidFill>
                <a:prstClr val="white"/>
              </a:solidFill>
              <a:latin typeface="Arial Black" panose="020B0A04020102020204" pitchFamily="34" charset="0"/>
            </a:endParaRPr>
          </a:p>
        </p:txBody>
      </p:sp>
      <p:sp>
        <p:nvSpPr>
          <p:cNvPr id="22" name="Rectangle 21">
            <a:extLst>
              <a:ext uri="{FF2B5EF4-FFF2-40B4-BE49-F238E27FC236}">
                <a16:creationId xmlns:a16="http://schemas.microsoft.com/office/drawing/2014/main" id="{7D7FFDAC-5399-9FBB-AC6B-DC2B46AEF8C3}"/>
              </a:ext>
            </a:extLst>
          </p:cNvPr>
          <p:cNvSpPr/>
          <p:nvPr/>
        </p:nvSpPr>
        <p:spPr>
          <a:xfrm>
            <a:off x="2000250" y="1962937"/>
            <a:ext cx="5143500" cy="3146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en-US" sz="900" dirty="0">
                <a:solidFill>
                  <a:prstClr val="white"/>
                </a:solidFill>
                <a:latin typeface="Arial Black" panose="020B0A04020102020204" pitchFamily="34" charset="0"/>
              </a:rPr>
              <a:t>2) Set up Referral Program    </a:t>
            </a:r>
            <a:endParaRPr lang="en-CA" sz="900" dirty="0">
              <a:solidFill>
                <a:prstClr val="white"/>
              </a:solidFill>
              <a:latin typeface="Arial Black" panose="020B0A04020102020204" pitchFamily="34" charset="0"/>
            </a:endParaRPr>
          </a:p>
        </p:txBody>
      </p:sp>
      <p:sp>
        <p:nvSpPr>
          <p:cNvPr id="24" name="Rectangle 23">
            <a:extLst>
              <a:ext uri="{FF2B5EF4-FFF2-40B4-BE49-F238E27FC236}">
                <a16:creationId xmlns:a16="http://schemas.microsoft.com/office/drawing/2014/main" id="{5756C32E-8999-1A40-D823-95EBDED79305}"/>
              </a:ext>
            </a:extLst>
          </p:cNvPr>
          <p:cNvSpPr/>
          <p:nvPr/>
        </p:nvSpPr>
        <p:spPr>
          <a:xfrm>
            <a:off x="2000250" y="4777575"/>
            <a:ext cx="5143500" cy="3146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defRPr/>
            </a:pPr>
            <a:r>
              <a:rPr lang="en-US" sz="900" dirty="0">
                <a:solidFill>
                  <a:prstClr val="white"/>
                </a:solidFill>
                <a:latin typeface="Arial Black" panose="020B0A04020102020204" pitchFamily="34" charset="0"/>
              </a:rPr>
              <a:t>4) Talk about RESP/CLB at a School or Community Event </a:t>
            </a:r>
            <a:endParaRPr lang="en-CA" sz="900" dirty="0">
              <a:solidFill>
                <a:prstClr val="white"/>
              </a:solidFill>
              <a:latin typeface="Arial Black" panose="020B0A04020102020204" pitchFamily="34" charset="0"/>
            </a:endParaRPr>
          </a:p>
        </p:txBody>
      </p:sp>
      <p:sp>
        <p:nvSpPr>
          <p:cNvPr id="25" name="TextBox 24">
            <a:extLst>
              <a:ext uri="{FF2B5EF4-FFF2-40B4-BE49-F238E27FC236}">
                <a16:creationId xmlns:a16="http://schemas.microsoft.com/office/drawing/2014/main" id="{FAC0BADE-61AC-410D-E25C-B70B75CA7FE1}"/>
              </a:ext>
            </a:extLst>
          </p:cNvPr>
          <p:cNvSpPr txBox="1"/>
          <p:nvPr/>
        </p:nvSpPr>
        <p:spPr>
          <a:xfrm>
            <a:off x="6206113" y="6512642"/>
            <a:ext cx="958917" cy="276999"/>
          </a:xfrm>
          <a:prstGeom prst="rect">
            <a:avLst/>
          </a:prstGeom>
          <a:noFill/>
        </p:spPr>
        <p:txBody>
          <a:bodyPr wrap="none" rtlCol="0">
            <a:spAutoFit/>
          </a:bodyPr>
          <a:lstStyle/>
          <a:p>
            <a:pPr algn="ctr" defTabSz="342900"/>
            <a:r>
              <a:rPr lang="en-US" sz="600" dirty="0">
                <a:solidFill>
                  <a:prstClr val="white"/>
                </a:solidFill>
                <a:latin typeface="Calibri" panose="020F0502020204030204"/>
              </a:rPr>
              <a:t>Halton Particular Council</a:t>
            </a:r>
          </a:p>
          <a:p>
            <a:pPr algn="ctr" defTabSz="342900"/>
            <a:r>
              <a:rPr lang="en-US" sz="600" dirty="0">
                <a:solidFill>
                  <a:prstClr val="white"/>
                </a:solidFill>
                <a:latin typeface="Calibri" panose="020F0502020204030204"/>
              </a:rPr>
              <a:t>Updated May 20203</a:t>
            </a:r>
            <a:endParaRPr lang="en-CA" sz="600" dirty="0">
              <a:solidFill>
                <a:prstClr val="white"/>
              </a:solidFill>
              <a:latin typeface="Calibri" panose="020F0502020204030204"/>
            </a:endParaRPr>
          </a:p>
        </p:txBody>
      </p:sp>
      <p:sp>
        <p:nvSpPr>
          <p:cNvPr id="3" name="TextBox 2">
            <a:extLst>
              <a:ext uri="{FF2B5EF4-FFF2-40B4-BE49-F238E27FC236}">
                <a16:creationId xmlns:a16="http://schemas.microsoft.com/office/drawing/2014/main" id="{4FD696A5-1C92-3163-4B16-38639CE322AA}"/>
              </a:ext>
            </a:extLst>
          </p:cNvPr>
          <p:cNvSpPr txBox="1"/>
          <p:nvPr/>
        </p:nvSpPr>
        <p:spPr>
          <a:xfrm>
            <a:off x="2000250" y="3807793"/>
            <a:ext cx="4114800" cy="1096454"/>
          </a:xfrm>
          <a:prstGeom prst="rect">
            <a:avLst/>
          </a:prstGeom>
          <a:noFill/>
        </p:spPr>
        <p:txBody>
          <a:bodyPr wrap="square" rtlCol="0">
            <a:spAutoFit/>
          </a:bodyPr>
          <a:lstStyle/>
          <a:p>
            <a:pPr marL="128588" indent="-128588" defTabSz="342900">
              <a:buFont typeface="Arial" panose="020B0604020202020204" pitchFamily="34" charset="0"/>
              <a:buChar char="•"/>
            </a:pPr>
            <a:r>
              <a:rPr lang="en-US" sz="750" dirty="0">
                <a:solidFill>
                  <a:prstClr val="black"/>
                </a:solidFill>
                <a:latin typeface="Calibri" panose="020F0502020204030204"/>
              </a:rPr>
              <a:t>When hosting an event, set up an information table with copies of the Seeds of Hope Fact Sheet. </a:t>
            </a:r>
          </a:p>
          <a:p>
            <a:pPr marL="128588" indent="-128588" defTabSz="342900">
              <a:buFont typeface="Arial" panose="020B0604020202020204" pitchFamily="34" charset="0"/>
              <a:buChar char="•"/>
            </a:pPr>
            <a:endParaRPr lang="en-US" sz="450"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Have members on hand to give out the fact sheet, start a conversation and answer questions.</a:t>
            </a:r>
          </a:p>
          <a:p>
            <a:pPr marL="128588" indent="-128588" defTabSz="342900">
              <a:buFont typeface="Arial" panose="020B0604020202020204" pitchFamily="34" charset="0"/>
              <a:buChar char="•"/>
            </a:pPr>
            <a:endParaRPr lang="en-US" sz="450"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You may also want to put a fact sheet in anything being provided to the neighbour (e.g. Fresh Food Box, Back to School package).</a:t>
            </a:r>
          </a:p>
          <a:p>
            <a:pPr marL="128588" indent="-128588" defTabSz="342900">
              <a:buFont typeface="Arial" panose="020B0604020202020204" pitchFamily="34" charset="0"/>
              <a:buChar char="•"/>
            </a:pPr>
            <a:endParaRPr lang="en-US" sz="375"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You may want to make note of any qualifying families in advance of the event in order to bring it up with them when they do a pick-up (e.g. Fresh Food Box neighbour/food card list).</a:t>
            </a:r>
          </a:p>
          <a:p>
            <a:pPr marL="128588" indent="-128588" defTabSz="342900">
              <a:buFont typeface="Arial" panose="020B0604020202020204" pitchFamily="34" charset="0"/>
              <a:buChar char="•"/>
            </a:pPr>
            <a:endParaRPr lang="en-CA" sz="750" dirty="0">
              <a:solidFill>
                <a:prstClr val="black"/>
              </a:solidFill>
              <a:latin typeface="Calibri" panose="020F0502020204030204"/>
            </a:endParaRPr>
          </a:p>
        </p:txBody>
      </p:sp>
      <p:pic>
        <p:nvPicPr>
          <p:cNvPr id="5" name="Picture 4">
            <a:extLst>
              <a:ext uri="{FF2B5EF4-FFF2-40B4-BE49-F238E27FC236}">
                <a16:creationId xmlns:a16="http://schemas.microsoft.com/office/drawing/2014/main" id="{7ADFE22A-27F0-388D-1188-59DEBF6C8F66}"/>
              </a:ext>
            </a:extLst>
          </p:cNvPr>
          <p:cNvPicPr>
            <a:picLocks noChangeAspect="1"/>
          </p:cNvPicPr>
          <p:nvPr/>
        </p:nvPicPr>
        <p:blipFill rotWithShape="1">
          <a:blip r:embed="rId5"/>
          <a:srcRect l="31323" t="8153" r="35026" b="14255"/>
          <a:stretch/>
        </p:blipFill>
        <p:spPr>
          <a:xfrm>
            <a:off x="6293023" y="3775251"/>
            <a:ext cx="737324" cy="932627"/>
          </a:xfrm>
          <a:prstGeom prst="rect">
            <a:avLst/>
          </a:prstGeom>
        </p:spPr>
      </p:pic>
      <p:sp>
        <p:nvSpPr>
          <p:cNvPr id="6" name="TextBox 5">
            <a:extLst>
              <a:ext uri="{FF2B5EF4-FFF2-40B4-BE49-F238E27FC236}">
                <a16:creationId xmlns:a16="http://schemas.microsoft.com/office/drawing/2014/main" id="{91B11C2E-6A30-48E6-75D9-244EA14C03B8}"/>
              </a:ext>
            </a:extLst>
          </p:cNvPr>
          <p:cNvSpPr txBox="1"/>
          <p:nvPr/>
        </p:nvSpPr>
        <p:spPr>
          <a:xfrm>
            <a:off x="2000250" y="1301247"/>
            <a:ext cx="5143500" cy="680956"/>
          </a:xfrm>
          <a:prstGeom prst="rect">
            <a:avLst/>
          </a:prstGeom>
          <a:noFill/>
        </p:spPr>
        <p:txBody>
          <a:bodyPr wrap="square" rtlCol="0">
            <a:spAutoFit/>
          </a:bodyPr>
          <a:lstStyle/>
          <a:p>
            <a:pPr marL="128588" indent="-128588" defTabSz="342900">
              <a:buFont typeface="Arial" panose="020B0604020202020204" pitchFamily="34" charset="0"/>
              <a:buChar char="•"/>
            </a:pPr>
            <a:r>
              <a:rPr lang="en-US" sz="750" dirty="0">
                <a:solidFill>
                  <a:prstClr val="black"/>
                </a:solidFill>
                <a:latin typeface="Calibri" panose="020F0502020204030204"/>
              </a:rPr>
              <a:t>Use the call script and fact sheet to set up a call program, using a list of families with children eligible for an RESP/CLB.</a:t>
            </a:r>
          </a:p>
          <a:p>
            <a:pPr marL="128588" indent="-128588" defTabSz="342900">
              <a:buFont typeface="Arial" panose="020B0604020202020204" pitchFamily="34" charset="0"/>
              <a:buChar char="•"/>
            </a:pPr>
            <a:endParaRPr lang="en-US" sz="450"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Ask if any members will volunteer to do calls with you and provide them with an overview of the RESP/CLB training.</a:t>
            </a:r>
          </a:p>
          <a:p>
            <a:pPr marL="128588" indent="-128588" defTabSz="342900">
              <a:buFont typeface="Arial" panose="020B0604020202020204" pitchFamily="34" charset="0"/>
              <a:buChar char="•"/>
            </a:pPr>
            <a:endParaRPr lang="en-US" sz="375" dirty="0">
              <a:solidFill>
                <a:prstClr val="black"/>
              </a:solidFill>
              <a:latin typeface="Calibri" panose="020F0502020204030204"/>
            </a:endParaRPr>
          </a:p>
          <a:p>
            <a:pPr marL="128588" indent="-128588" defTabSz="342900">
              <a:buFont typeface="Arial" panose="020B0604020202020204" pitchFamily="34" charset="0"/>
              <a:buChar char="•"/>
            </a:pPr>
            <a:r>
              <a:rPr lang="en-US" sz="750" dirty="0">
                <a:solidFill>
                  <a:prstClr val="black"/>
                </a:solidFill>
                <a:latin typeface="Calibri" panose="020F0502020204030204"/>
              </a:rPr>
              <a:t>When making the calls, let neighbours know it is an ideal time to get to the bank to open the RESP/CLB as it is easier to get to the appointment while the kids are in school. </a:t>
            </a:r>
            <a:endParaRPr lang="en-CA" sz="750" dirty="0">
              <a:solidFill>
                <a:prstClr val="black"/>
              </a:solidFill>
              <a:latin typeface="Calibri" panose="020F0502020204030204"/>
            </a:endParaRPr>
          </a:p>
        </p:txBody>
      </p:sp>
      <p:pic>
        <p:nvPicPr>
          <p:cNvPr id="10" name="Picture 9">
            <a:extLst>
              <a:ext uri="{FF2B5EF4-FFF2-40B4-BE49-F238E27FC236}">
                <a16:creationId xmlns:a16="http://schemas.microsoft.com/office/drawing/2014/main" id="{A9298DED-F782-DE4B-016E-A95493B1DDB2}"/>
              </a:ext>
            </a:extLst>
          </p:cNvPr>
          <p:cNvPicPr>
            <a:picLocks noChangeAspect="1"/>
          </p:cNvPicPr>
          <p:nvPr/>
        </p:nvPicPr>
        <p:blipFill rotWithShape="1">
          <a:blip r:embed="rId6"/>
          <a:srcRect t="16926" r="53846" b="56538"/>
          <a:stretch/>
        </p:blipFill>
        <p:spPr>
          <a:xfrm>
            <a:off x="6022913" y="2369319"/>
            <a:ext cx="1066645" cy="817685"/>
          </a:xfrm>
          <a:prstGeom prst="rect">
            <a:avLst/>
          </a:prstGeom>
        </p:spPr>
      </p:pic>
      <p:sp>
        <p:nvSpPr>
          <p:cNvPr id="13" name="TextBox 12">
            <a:extLst>
              <a:ext uri="{FF2B5EF4-FFF2-40B4-BE49-F238E27FC236}">
                <a16:creationId xmlns:a16="http://schemas.microsoft.com/office/drawing/2014/main" id="{5D5DEEF6-94C3-0340-3B40-6AB61C435071}"/>
              </a:ext>
            </a:extLst>
          </p:cNvPr>
          <p:cNvSpPr txBox="1"/>
          <p:nvPr/>
        </p:nvSpPr>
        <p:spPr>
          <a:xfrm>
            <a:off x="2035241" y="5107338"/>
            <a:ext cx="5087516" cy="1408078"/>
          </a:xfrm>
          <a:prstGeom prst="rect">
            <a:avLst/>
          </a:prstGeom>
          <a:noFill/>
        </p:spPr>
        <p:txBody>
          <a:bodyPr wrap="square" rtlCol="0">
            <a:spAutoFit/>
          </a:bodyPr>
          <a:lstStyle/>
          <a:p>
            <a:pPr algn="just" defTabSz="342900"/>
            <a:r>
              <a:rPr lang="en-US" sz="750" b="1" dirty="0">
                <a:solidFill>
                  <a:prstClr val="black"/>
                </a:solidFill>
                <a:latin typeface="Calibri" panose="020F0502020204030204"/>
              </a:rPr>
              <a:t>Set up a table at schools:</a:t>
            </a:r>
          </a:p>
          <a:p>
            <a:pPr algn="just" defTabSz="342900"/>
            <a:endParaRPr lang="en-US" sz="375"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Consider asking your local schools if you can set up a table during one of their events such as JK Registration.  </a:t>
            </a:r>
          </a:p>
          <a:p>
            <a:pPr marL="128588" indent="-128588" algn="just" defTabSz="342900">
              <a:buFont typeface="Arial" panose="020B0604020202020204" pitchFamily="34" charset="0"/>
              <a:buChar char="•"/>
            </a:pPr>
            <a:endParaRPr lang="en-US" sz="375"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While you are trying to help low-income families, you may be approached by other families.  Share the guide that outlines the government matching program which is for all families and all income levels with the percentage increasing for lower income families.</a:t>
            </a:r>
          </a:p>
          <a:p>
            <a:pPr marL="128588" indent="-128588" algn="just" defTabSz="342900">
              <a:buFont typeface="Arial" panose="020B0604020202020204" pitchFamily="34" charset="0"/>
              <a:buChar char="•"/>
            </a:pPr>
            <a:endParaRPr lang="en-US" sz="600" dirty="0">
              <a:solidFill>
                <a:prstClr val="black"/>
              </a:solidFill>
              <a:latin typeface="Calibri" panose="020F0502020204030204"/>
            </a:endParaRPr>
          </a:p>
          <a:p>
            <a:pPr algn="just" defTabSz="342900"/>
            <a:r>
              <a:rPr lang="en-US" sz="750" b="1" dirty="0">
                <a:solidFill>
                  <a:prstClr val="black"/>
                </a:solidFill>
                <a:latin typeface="Calibri" panose="020F0502020204030204"/>
              </a:rPr>
              <a:t>Set up a table at the Food Bank:</a:t>
            </a:r>
          </a:p>
          <a:p>
            <a:pPr algn="just" defTabSz="342900"/>
            <a:endParaRPr lang="en-US" sz="450" dirty="0">
              <a:solidFill>
                <a:prstClr val="black"/>
              </a:solidFill>
              <a:latin typeface="Calibri" panose="020F0502020204030204"/>
            </a:endParaRPr>
          </a:p>
          <a:p>
            <a:pPr marL="128588" indent="-128588" algn="just" defTabSz="342900">
              <a:buFont typeface="Arial" panose="020B0604020202020204" pitchFamily="34" charset="0"/>
              <a:buChar char="•"/>
            </a:pPr>
            <a:r>
              <a:rPr lang="en-US" sz="750" dirty="0">
                <a:solidFill>
                  <a:prstClr val="black"/>
                </a:solidFill>
                <a:latin typeface="Calibri" panose="020F0502020204030204"/>
              </a:rPr>
              <a:t>Consider asking your local Food Bank if you can set up an info table.  Have copies of the fact sheet on hand to give to people visiting the Food Bank.</a:t>
            </a:r>
          </a:p>
          <a:p>
            <a:pPr marL="128588" indent="-128588" defTabSz="342900">
              <a:buFont typeface="Arial" panose="020B0604020202020204" pitchFamily="34" charset="0"/>
              <a:buChar char="•"/>
            </a:pPr>
            <a:endParaRPr lang="en-CA" sz="750" dirty="0">
              <a:solidFill>
                <a:prstClr val="black"/>
              </a:solidFill>
              <a:latin typeface="Calibri" panose="020F0502020204030204"/>
            </a:endParaRPr>
          </a:p>
        </p:txBody>
      </p:sp>
      <p:sp>
        <p:nvSpPr>
          <p:cNvPr id="16" name="TextBox 15">
            <a:extLst>
              <a:ext uri="{FF2B5EF4-FFF2-40B4-BE49-F238E27FC236}">
                <a16:creationId xmlns:a16="http://schemas.microsoft.com/office/drawing/2014/main" id="{99E1C383-4C37-2C05-54C7-732E3B9ED2AD}"/>
              </a:ext>
            </a:extLst>
          </p:cNvPr>
          <p:cNvSpPr txBox="1"/>
          <p:nvPr/>
        </p:nvSpPr>
        <p:spPr>
          <a:xfrm>
            <a:off x="2000250" y="2222524"/>
            <a:ext cx="3990109" cy="1361911"/>
          </a:xfrm>
          <a:prstGeom prst="rect">
            <a:avLst/>
          </a:prstGeom>
          <a:noFill/>
        </p:spPr>
        <p:txBody>
          <a:bodyPr wrap="square">
            <a:spAutoFit/>
          </a:bodyPr>
          <a:lstStyle/>
          <a:p>
            <a:pPr marL="128588" indent="-128588" algn="just" defTabSz="342900">
              <a:buFont typeface="Arial" panose="020B0604020202020204" pitchFamily="34" charset="0"/>
              <a:buChar char="•"/>
            </a:pPr>
            <a:r>
              <a:rPr lang="en-CA" sz="750" dirty="0">
                <a:solidFill>
                  <a:prstClr val="black"/>
                </a:solidFill>
                <a:latin typeface="Calibri" panose="020F0502020204030204"/>
              </a:rPr>
              <a:t>Once you develop a list of neighbours who have children who qualify, ask members who have developed a trusting relationship with some of the neighbours on the list to do a warm-up call.</a:t>
            </a:r>
          </a:p>
          <a:p>
            <a:pPr marL="128588" indent="-128588" algn="just" defTabSz="342900">
              <a:buFont typeface="Arial" panose="020B0604020202020204" pitchFamily="34" charset="0"/>
              <a:buChar char="•"/>
            </a:pPr>
            <a:endParaRPr lang="en-CA" sz="375" dirty="0">
              <a:solidFill>
                <a:prstClr val="black"/>
              </a:solidFill>
              <a:latin typeface="Calibri" panose="020F0502020204030204"/>
            </a:endParaRPr>
          </a:p>
          <a:p>
            <a:pPr marL="128588" indent="-128588" algn="just" defTabSz="342900">
              <a:buFont typeface="Arial" panose="020B0604020202020204" pitchFamily="34" charset="0"/>
              <a:buChar char="•"/>
            </a:pPr>
            <a:r>
              <a:rPr lang="en-CA" sz="750" dirty="0">
                <a:solidFill>
                  <a:prstClr val="black"/>
                </a:solidFill>
                <a:latin typeface="Calibri" panose="020F0502020204030204"/>
              </a:rPr>
              <a:t>Ask them to plant the seed and let the neighbour know that there is an important benefit called the Canada Learning Bond that they may be missing out on and that someone from your conference will be calling to talk to them about it. </a:t>
            </a:r>
          </a:p>
          <a:p>
            <a:pPr marL="128588" indent="-128588" algn="just" defTabSz="342900">
              <a:buFont typeface="Arial" panose="020B0604020202020204" pitchFamily="34" charset="0"/>
              <a:buChar char="•"/>
            </a:pPr>
            <a:endParaRPr lang="en-CA" sz="375" dirty="0">
              <a:solidFill>
                <a:prstClr val="black"/>
              </a:solidFill>
              <a:latin typeface="Calibri" panose="020F0502020204030204"/>
            </a:endParaRPr>
          </a:p>
          <a:p>
            <a:pPr marL="128588" indent="-128588" algn="just" defTabSz="342900">
              <a:buFont typeface="Arial" panose="020B0604020202020204" pitchFamily="34" charset="0"/>
              <a:buChar char="•"/>
            </a:pPr>
            <a:r>
              <a:rPr lang="en-CA" sz="750" dirty="0">
                <a:solidFill>
                  <a:prstClr val="black"/>
                </a:solidFill>
                <a:latin typeface="Calibri" panose="020F0502020204030204"/>
              </a:rPr>
              <a:t>Also ask members to  bring up the RESP/CLB, when appropriate, at all interaction points such as home visits,  food card drop-offs or when welcoming a new neighbour and ask those neighbours if a member can follow up with a call to discuss it in more detail.</a:t>
            </a:r>
          </a:p>
          <a:p>
            <a:pPr algn="just" defTabSz="342900"/>
            <a:endParaRPr lang="en-CA" sz="750" dirty="0">
              <a:solidFill>
                <a:prstClr val="black"/>
              </a:solidFill>
              <a:latin typeface="Calibri" panose="020F0502020204030204"/>
            </a:endParaRPr>
          </a:p>
        </p:txBody>
      </p:sp>
    </p:spTree>
    <p:extLst>
      <p:ext uri="{BB962C8B-B14F-4D97-AF65-F5344CB8AC3E}">
        <p14:creationId xmlns:p14="http://schemas.microsoft.com/office/powerpoint/2010/main" val="877301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63B06-7F9A-EC4E-9871-EC17E0FAE677}"/>
              </a:ext>
            </a:extLst>
          </p:cNvPr>
          <p:cNvSpPr>
            <a:spLocks noGrp="1"/>
          </p:cNvSpPr>
          <p:nvPr>
            <p:ph type="title"/>
          </p:nvPr>
        </p:nvSpPr>
        <p:spPr>
          <a:xfrm>
            <a:off x="483325" y="365126"/>
            <a:ext cx="8464731" cy="1325563"/>
          </a:xfrm>
        </p:spPr>
        <p:txBody>
          <a:bodyPr>
            <a:noAutofit/>
          </a:bodyPr>
          <a:lstStyle/>
          <a:p>
            <a:pPr algn="ctr"/>
            <a:r>
              <a:rPr lang="en-US" sz="2400" b="1" dirty="0">
                <a:latin typeface="Verdana" panose="020B0604030504040204" pitchFamily="34" charset="0"/>
                <a:ea typeface="Verdana" panose="020B0604030504040204" pitchFamily="34" charset="0"/>
              </a:rPr>
              <a:t>Dental suffering is hidden but prevalent among all those in poverty and we can help alleviate this by connecting them to dental care	</a:t>
            </a:r>
            <a:br>
              <a:rPr lang="en-CA" sz="2400" b="1" dirty="0">
                <a:latin typeface="Verdana" panose="020B0604030504040204" pitchFamily="34" charset="0"/>
                <a:ea typeface="Verdana" panose="020B0604030504040204" pitchFamily="34" charset="0"/>
              </a:rPr>
            </a:br>
            <a:endParaRPr lang="en-US" sz="2400" b="1" dirty="0">
              <a:latin typeface="Verdana" panose="020B0604030504040204" pitchFamily="34" charset="0"/>
              <a:ea typeface="Verdana" panose="020B0604030504040204" pitchFamily="34" charset="0"/>
            </a:endParaRPr>
          </a:p>
        </p:txBody>
      </p:sp>
      <p:sp>
        <p:nvSpPr>
          <p:cNvPr id="4" name="Rectangle: Rounded Corners 3">
            <a:extLst>
              <a:ext uri="{FF2B5EF4-FFF2-40B4-BE49-F238E27FC236}">
                <a16:creationId xmlns:a16="http://schemas.microsoft.com/office/drawing/2014/main" id="{02E40330-D013-71D0-612C-E487E6840F69}"/>
              </a:ext>
            </a:extLst>
          </p:cNvPr>
          <p:cNvSpPr/>
          <p:nvPr/>
        </p:nvSpPr>
        <p:spPr>
          <a:xfrm>
            <a:off x="1201782" y="1908899"/>
            <a:ext cx="6453052" cy="39972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Content Placeholder 3">
            <a:extLst>
              <a:ext uri="{FF2B5EF4-FFF2-40B4-BE49-F238E27FC236}">
                <a16:creationId xmlns:a16="http://schemas.microsoft.com/office/drawing/2014/main" id="{C75DCF04-D670-2744-B09E-3757390E4466}"/>
              </a:ext>
            </a:extLst>
          </p:cNvPr>
          <p:cNvPicPr>
            <a:picLocks noChangeAspect="1"/>
          </p:cNvPicPr>
          <p:nvPr/>
        </p:nvPicPr>
        <p:blipFill>
          <a:blip r:embed="rId3"/>
          <a:srcRect t="22413" b="22413"/>
          <a:stretch>
            <a:fillRect/>
          </a:stretch>
        </p:blipFill>
        <p:spPr>
          <a:xfrm>
            <a:off x="2019379" y="2675142"/>
            <a:ext cx="4554883" cy="2513071"/>
          </a:xfrm>
          <a:prstGeom prst="rect">
            <a:avLst/>
          </a:prstGeom>
        </p:spPr>
      </p:pic>
    </p:spTree>
    <p:extLst>
      <p:ext uri="{BB962C8B-B14F-4D97-AF65-F5344CB8AC3E}">
        <p14:creationId xmlns:p14="http://schemas.microsoft.com/office/powerpoint/2010/main" val="37925851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9AA721D-DD06-0497-8F52-DD4B8EC87864}"/>
              </a:ext>
            </a:extLst>
          </p:cNvPr>
          <p:cNvSpPr>
            <a:spLocks noGrp="1"/>
          </p:cNvSpPr>
          <p:nvPr>
            <p:ph type="title"/>
          </p:nvPr>
        </p:nvSpPr>
        <p:spPr>
          <a:xfrm>
            <a:off x="-391887" y="312875"/>
            <a:ext cx="9888584" cy="1494850"/>
          </a:xfrm>
        </p:spPr>
        <p:txBody>
          <a:bodyPr>
            <a:normAutofit/>
          </a:bodyPr>
          <a:lstStyle/>
          <a:p>
            <a:pPr algn="ctr"/>
            <a:r>
              <a:rPr lang="en-US" sz="2800" b="1" dirty="0">
                <a:solidFill>
                  <a:srgbClr val="0070C0"/>
                </a:solidFill>
                <a:latin typeface="Verdana" panose="020B0604030504040204" pitchFamily="34" charset="0"/>
                <a:ea typeface="Verdana" panose="020B0604030504040204" pitchFamily="34" charset="0"/>
              </a:rPr>
              <a:t>Dental coverage programs to help alleviate dental suffering</a:t>
            </a:r>
            <a:br>
              <a:rPr lang="en-US" sz="2800" b="1" dirty="0">
                <a:solidFill>
                  <a:srgbClr val="0070C0"/>
                </a:solidFill>
                <a:latin typeface="Verdana" panose="020B0604030504040204" pitchFamily="34" charset="0"/>
                <a:ea typeface="Verdana" panose="020B0604030504040204" pitchFamily="34" charset="0"/>
              </a:rPr>
            </a:br>
            <a:endParaRPr lang="en-US" sz="2800" b="1" dirty="0">
              <a:solidFill>
                <a:srgbClr val="0070C0"/>
              </a:solidFill>
              <a:latin typeface="Verdana" panose="020B0604030504040204" pitchFamily="34" charset="0"/>
              <a:ea typeface="Verdana" panose="020B0604030504040204" pitchFamily="34" charset="0"/>
            </a:endParaRPr>
          </a:p>
        </p:txBody>
      </p:sp>
      <p:graphicFrame>
        <p:nvGraphicFramePr>
          <p:cNvPr id="6" name="Diagram 5">
            <a:extLst>
              <a:ext uri="{FF2B5EF4-FFF2-40B4-BE49-F238E27FC236}">
                <a16:creationId xmlns:a16="http://schemas.microsoft.com/office/drawing/2014/main" id="{C726496C-AF6D-998D-C0D1-197F30E73EEF}"/>
              </a:ext>
            </a:extLst>
          </p:cNvPr>
          <p:cNvGraphicFramePr/>
          <p:nvPr>
            <p:extLst>
              <p:ext uri="{D42A27DB-BD31-4B8C-83A1-F6EECF244321}">
                <p14:modId xmlns:p14="http://schemas.microsoft.com/office/powerpoint/2010/main" val="2401506194"/>
              </p:ext>
            </p:extLst>
          </p:nvPr>
        </p:nvGraphicFramePr>
        <p:xfrm>
          <a:off x="1892394" y="1708033"/>
          <a:ext cx="5355771" cy="4397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05106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AD8F68-47D6-CAAA-670C-3BCFA0EB2ABD}"/>
              </a:ext>
            </a:extLst>
          </p:cNvPr>
          <p:cNvSpPr/>
          <p:nvPr/>
        </p:nvSpPr>
        <p:spPr>
          <a:xfrm>
            <a:off x="0" y="-2666999"/>
            <a:ext cx="9144000" cy="1066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r>
              <a:rPr lang="en-US" sz="2667" dirty="0">
                <a:solidFill>
                  <a:prstClr val="white"/>
                </a:solidFill>
                <a:latin typeface="Arial Black" panose="020B0A04020102020204" pitchFamily="34" charset="0"/>
              </a:rPr>
              <a:t>Canadian Dental Care Plan (CDCP)</a:t>
            </a:r>
            <a:endParaRPr lang="en-US" sz="2667" dirty="0">
              <a:solidFill>
                <a:srgbClr val="FF0000"/>
              </a:solidFill>
              <a:latin typeface="Arial Black" panose="020B0A04020102020204" pitchFamily="34" charset="0"/>
            </a:endParaRPr>
          </a:p>
        </p:txBody>
      </p:sp>
      <p:sp>
        <p:nvSpPr>
          <p:cNvPr id="9" name="Rectangle 8">
            <a:extLst>
              <a:ext uri="{FF2B5EF4-FFF2-40B4-BE49-F238E27FC236}">
                <a16:creationId xmlns:a16="http://schemas.microsoft.com/office/drawing/2014/main" id="{320A7E48-D9E3-044B-F854-E4A64611D52B}"/>
              </a:ext>
            </a:extLst>
          </p:cNvPr>
          <p:cNvSpPr/>
          <p:nvPr/>
        </p:nvSpPr>
        <p:spPr>
          <a:xfrm>
            <a:off x="35518" y="8922369"/>
            <a:ext cx="9108481" cy="5983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en-CA" sz="2400" dirty="0">
              <a:solidFill>
                <a:prstClr val="white"/>
              </a:solidFill>
              <a:latin typeface="Calibri" panose="020F0502020204030204"/>
            </a:endParaRPr>
          </a:p>
        </p:txBody>
      </p:sp>
      <p:pic>
        <p:nvPicPr>
          <p:cNvPr id="13" name="Picture 12">
            <a:extLst>
              <a:ext uri="{FF2B5EF4-FFF2-40B4-BE49-F238E27FC236}">
                <a16:creationId xmlns:a16="http://schemas.microsoft.com/office/drawing/2014/main" id="{A4A17C6C-4D0D-061D-3CC4-4BC88D2087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32244" y="-2288552"/>
            <a:ext cx="497225" cy="565029"/>
          </a:xfrm>
          <a:prstGeom prst="rect">
            <a:avLst/>
          </a:prstGeom>
        </p:spPr>
      </p:pic>
      <p:sp>
        <p:nvSpPr>
          <p:cNvPr id="14" name="Slide Number Placeholder 13">
            <a:extLst>
              <a:ext uri="{FF2B5EF4-FFF2-40B4-BE49-F238E27FC236}">
                <a16:creationId xmlns:a16="http://schemas.microsoft.com/office/drawing/2014/main" id="{1EF7A5F5-265F-36DE-0FE5-20C3508C0E7C}"/>
              </a:ext>
            </a:extLst>
          </p:cNvPr>
          <p:cNvSpPr>
            <a:spLocks noGrp="1"/>
          </p:cNvSpPr>
          <p:nvPr>
            <p:ph type="sldNum" sz="quarter" idx="12"/>
          </p:nvPr>
        </p:nvSpPr>
        <p:spPr>
          <a:xfrm>
            <a:off x="7051081" y="8880319"/>
            <a:ext cx="2057400" cy="649111"/>
          </a:xfrm>
        </p:spPr>
        <p:txBody>
          <a:bodyPr/>
          <a:lstStyle/>
          <a:p>
            <a:pPr defTabSz="609585">
              <a:defRPr/>
            </a:pPr>
            <a:fld id="{994C7088-CCD0-4555-BE70-5EE7D747CBEF}" type="slidenum">
              <a:rPr lang="en-CA">
                <a:solidFill>
                  <a:prstClr val="white"/>
                </a:solidFill>
                <a:latin typeface="Calibri" panose="020F0502020204030204"/>
              </a:rPr>
              <a:pPr defTabSz="609585">
                <a:defRPr/>
              </a:pPr>
              <a:t>46</a:t>
            </a:fld>
            <a:endParaRPr lang="en-CA" dirty="0">
              <a:solidFill>
                <a:prstClr val="white"/>
              </a:solidFill>
              <a:latin typeface="Calibri" panose="020F0502020204030204"/>
            </a:endParaRPr>
          </a:p>
        </p:txBody>
      </p:sp>
      <p:sp>
        <p:nvSpPr>
          <p:cNvPr id="12" name="Rectangle 11">
            <a:extLst>
              <a:ext uri="{FF2B5EF4-FFF2-40B4-BE49-F238E27FC236}">
                <a16:creationId xmlns:a16="http://schemas.microsoft.com/office/drawing/2014/main" id="{71F9CF73-E7A3-222B-0C65-116409DE6576}"/>
              </a:ext>
            </a:extLst>
          </p:cNvPr>
          <p:cNvSpPr/>
          <p:nvPr/>
        </p:nvSpPr>
        <p:spPr>
          <a:xfrm>
            <a:off x="4441372" y="3759926"/>
            <a:ext cx="1341120" cy="1027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en-CA" sz="2400" dirty="0">
              <a:solidFill>
                <a:prstClr val="white"/>
              </a:solidFill>
              <a:latin typeface="Calibri" panose="020F0502020204030204"/>
            </a:endParaRPr>
          </a:p>
        </p:txBody>
      </p:sp>
      <p:sp>
        <p:nvSpPr>
          <p:cNvPr id="2" name="TextBox 1">
            <a:extLst>
              <a:ext uri="{FF2B5EF4-FFF2-40B4-BE49-F238E27FC236}">
                <a16:creationId xmlns:a16="http://schemas.microsoft.com/office/drawing/2014/main" id="{7258474B-5C55-29EA-FE4B-65BF98A9ADED}"/>
              </a:ext>
            </a:extLst>
          </p:cNvPr>
          <p:cNvSpPr txBox="1"/>
          <p:nvPr/>
        </p:nvSpPr>
        <p:spPr>
          <a:xfrm>
            <a:off x="0" y="-1600395"/>
            <a:ext cx="9045149" cy="4119269"/>
          </a:xfrm>
          <a:prstGeom prst="rect">
            <a:avLst/>
          </a:prstGeom>
          <a:noFill/>
        </p:spPr>
        <p:txBody>
          <a:bodyPr wrap="square" rtlCol="0">
            <a:spAutoFit/>
          </a:bodyPr>
          <a:lstStyle/>
          <a:p>
            <a:pPr algn="just"/>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CDCP is an insurance program that will start covering most basic dentistry costs next year for uninsured Canadians with a household income under $90,000.</a:t>
            </a:r>
          </a:p>
          <a:p>
            <a:pPr algn="just"/>
            <a:endParaRPr lang="en-US" sz="667" dirty="0">
              <a:solidFill>
                <a:srgbClr val="222222"/>
              </a:solidFill>
              <a:latin typeface="Calibri" panose="020F0502020204030204" pitchFamily="34" charset="0"/>
              <a:ea typeface="Calibri" panose="020F0502020204030204" pitchFamily="34" charset="0"/>
              <a:cs typeface="Calibri" panose="020F0502020204030204" pitchFamily="34" charset="0"/>
            </a:endParaRPr>
          </a:p>
          <a:p>
            <a:pPr algn="l" rtl="0"/>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The CDCP will help cover the cost of various oral health-care services, with the focus on "those deemed medically necessary by an oral health-care professional," and include:</a:t>
            </a:r>
          </a:p>
          <a:p>
            <a:pPr algn="l" rtl="0">
              <a:lnSpc>
                <a:spcPct val="150000"/>
              </a:lnSpc>
            </a:pPr>
            <a:endParaRPr lang="en-US" sz="667" dirty="0">
              <a:solidFill>
                <a:srgbClr val="222222"/>
              </a:solidFill>
              <a:latin typeface="Open Sans" panose="020B0606030504020204" pitchFamily="34" charset="0"/>
            </a:endParaRPr>
          </a:p>
          <a:p>
            <a:pPr lvl="1">
              <a:lnSpc>
                <a:spcPct val="150000"/>
              </a:lnSpc>
              <a:buFont typeface="Arial" panose="020B0604020202020204" pitchFamily="34" charset="0"/>
              <a:buChar char="•"/>
            </a:pPr>
            <a:r>
              <a:rPr lang="en-US" sz="1400" dirty="0">
                <a:solidFill>
                  <a:srgbClr val="222222"/>
                </a:solidFill>
                <a:latin typeface="Open Sans" panose="020B0606030504020204" pitchFamily="34" charset="0"/>
              </a:rPr>
              <a:t> </a:t>
            </a:r>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Preventive services, including scaling (cleaning), polishing, sealants and fluoride.</a:t>
            </a:r>
          </a:p>
          <a:p>
            <a:pPr lvl="1">
              <a:lnSpc>
                <a:spcPct val="150000"/>
              </a:lnSpc>
              <a:buFont typeface="Arial" panose="020B0604020202020204" pitchFamily="34" charset="0"/>
              <a:buChar char="•"/>
            </a:pPr>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 Diagnostic services, including examinations and X-rays.</a:t>
            </a:r>
          </a:p>
          <a:p>
            <a:pPr lvl="1">
              <a:lnSpc>
                <a:spcPct val="150000"/>
              </a:lnSpc>
              <a:buFont typeface="Arial" panose="020B0604020202020204" pitchFamily="34" charset="0"/>
              <a:buChar char="•"/>
            </a:pPr>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 Restorative services, including fillings, crowns and dentures.</a:t>
            </a:r>
          </a:p>
          <a:p>
            <a:pPr lvl="1">
              <a:lnSpc>
                <a:spcPct val="150000"/>
              </a:lnSpc>
              <a:buFont typeface="Arial" panose="020B0604020202020204" pitchFamily="34" charset="0"/>
              <a:buChar char="•"/>
            </a:pPr>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 Endodontic services, including root canal treatments.</a:t>
            </a:r>
          </a:p>
          <a:p>
            <a:pPr lvl="1">
              <a:lnSpc>
                <a:spcPct val="150000"/>
              </a:lnSpc>
              <a:buFont typeface="Arial" panose="020B0604020202020204" pitchFamily="34" charset="0"/>
              <a:buChar char="•"/>
            </a:pPr>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 Prosthodontic services, including complete and partial removable dentures.</a:t>
            </a:r>
          </a:p>
          <a:p>
            <a:pPr lvl="1">
              <a:lnSpc>
                <a:spcPct val="150000"/>
              </a:lnSpc>
              <a:buFont typeface="Arial" panose="020B0604020202020204" pitchFamily="34" charset="0"/>
              <a:buChar char="•"/>
            </a:pPr>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 Periodontal services, including deep scaling.</a:t>
            </a:r>
          </a:p>
          <a:p>
            <a:pPr lvl="1">
              <a:lnSpc>
                <a:spcPct val="150000"/>
              </a:lnSpc>
              <a:buFont typeface="Arial" panose="020B0604020202020204" pitchFamily="34" charset="0"/>
              <a:buChar char="•"/>
            </a:pPr>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 Oral surgery services, including extractions.</a:t>
            </a:r>
          </a:p>
          <a:p>
            <a:pPr lvl="1"/>
            <a:r>
              <a:rPr lang="en-US" sz="1400" dirty="0">
                <a:solidFill>
                  <a:srgbClr val="222222"/>
                </a:solidFill>
                <a:latin typeface="Calibri" panose="020F0502020204030204" pitchFamily="34" charset="0"/>
                <a:ea typeface="Calibri" panose="020F0502020204030204" pitchFamily="34" charset="0"/>
                <a:cs typeface="Calibri" panose="020F0502020204030204" pitchFamily="34" charset="0"/>
              </a:rPr>
              <a:t>​​​​​​</a:t>
            </a:r>
            <a:endParaRPr lang="en-US" sz="400" dirty="0">
              <a:latin typeface="Calibri" panose="020F0502020204030204" pitchFamily="34" charset="0"/>
              <a:ea typeface="Calibri" panose="020F0502020204030204" pitchFamily="34" charset="0"/>
              <a:cs typeface="Calibri" panose="020F0502020204030204" pitchFamily="34" charset="0"/>
            </a:endParaRPr>
          </a:p>
          <a:p>
            <a:r>
              <a:rPr lang="en-CA" sz="1400" dirty="0">
                <a:latin typeface="Calibri" panose="020F0502020204030204" pitchFamily="34" charset="0"/>
                <a:ea typeface="Calibri" panose="020F0502020204030204" pitchFamily="34" charset="0"/>
                <a:cs typeface="Calibri" panose="020F0502020204030204" pitchFamily="34" charset="0"/>
              </a:rPr>
              <a:t>Eligible persons </a:t>
            </a:r>
            <a:r>
              <a:rPr lang="en-US" sz="1400" dirty="0">
                <a:latin typeface="Calibri" panose="020F0502020204030204" pitchFamily="34" charset="0"/>
                <a:ea typeface="Calibri" panose="020F0502020204030204" pitchFamily="34" charset="0"/>
                <a:cs typeface="Calibri" panose="020F0502020204030204" pitchFamily="34" charset="0"/>
              </a:rPr>
              <a:t>will receive a letter with a personalized application code as well as instructions on how to apply.   If there are any questions or concerns advise them to call 1-833-537-4342.</a:t>
            </a:r>
            <a:endParaRPr lang="en-CA" sz="1400" dirty="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descr="Toward a more equitable Canada">
            <a:extLst>
              <a:ext uri="{FF2B5EF4-FFF2-40B4-BE49-F238E27FC236}">
                <a16:creationId xmlns:a16="http://schemas.microsoft.com/office/drawing/2014/main" id="{C27A0B62-0EC5-635A-7796-7782553BEF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9908" y="-620289"/>
            <a:ext cx="2147720" cy="20180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ECD84C8-764D-1025-8F0B-D70C5DAF1D9A}"/>
              </a:ext>
            </a:extLst>
          </p:cNvPr>
          <p:cNvSpPr/>
          <p:nvPr/>
        </p:nvSpPr>
        <p:spPr>
          <a:xfrm>
            <a:off x="0" y="2401711"/>
            <a:ext cx="9144000" cy="1192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p>
        </p:txBody>
      </p:sp>
      <p:sp>
        <p:nvSpPr>
          <p:cNvPr id="5" name="TextBox 4">
            <a:extLst>
              <a:ext uri="{FF2B5EF4-FFF2-40B4-BE49-F238E27FC236}">
                <a16:creationId xmlns:a16="http://schemas.microsoft.com/office/drawing/2014/main" id="{42D7BA3D-E3B1-A430-252F-8B0ABF621168}"/>
              </a:ext>
            </a:extLst>
          </p:cNvPr>
          <p:cNvSpPr txBox="1"/>
          <p:nvPr/>
        </p:nvSpPr>
        <p:spPr>
          <a:xfrm>
            <a:off x="3206461" y="2456679"/>
            <a:ext cx="2866169" cy="379656"/>
          </a:xfrm>
          <a:prstGeom prst="rect">
            <a:avLst/>
          </a:prstGeom>
          <a:noFill/>
        </p:spPr>
        <p:txBody>
          <a:bodyPr wrap="none" rtlCol="0">
            <a:spAutoFit/>
          </a:bodyPr>
          <a:lstStyle/>
          <a:p>
            <a:r>
              <a:rPr lang="en-US" sz="1867" dirty="0">
                <a:solidFill>
                  <a:schemeClr val="bg1"/>
                </a:solidFill>
                <a:latin typeface="Arial Black" panose="020B0A04020102020204" pitchFamily="34" charset="0"/>
              </a:rPr>
              <a:t>What Is Not Covered</a:t>
            </a:r>
            <a:endParaRPr lang="en-CA" sz="1867"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284B981E-7E2E-E96A-997F-F6C6D344A094}"/>
              </a:ext>
            </a:extLst>
          </p:cNvPr>
          <p:cNvSpPr txBox="1"/>
          <p:nvPr/>
        </p:nvSpPr>
        <p:spPr>
          <a:xfrm>
            <a:off x="2214583" y="2897489"/>
            <a:ext cx="3591048" cy="737253"/>
          </a:xfrm>
          <a:prstGeom prst="rect">
            <a:avLst/>
          </a:prstGeom>
          <a:noFill/>
        </p:spPr>
        <p:txBody>
          <a:bodyPr wrap="none" rtlCol="0">
            <a:spAutoFit/>
          </a:bodyPr>
          <a:lstStyle/>
          <a:p>
            <a:r>
              <a:rPr lang="en-US" sz="1100" dirty="0">
                <a:solidFill>
                  <a:schemeClr val="bg1"/>
                </a:solidFill>
              </a:rPr>
              <a:t>Services such as the following will not be covered:</a:t>
            </a:r>
          </a:p>
          <a:p>
            <a:pPr marL="838179" lvl="1" indent="-228594">
              <a:lnSpc>
                <a:spcPct val="150000"/>
              </a:lnSpc>
              <a:buFont typeface="Arial" panose="020B0604020202020204" pitchFamily="34" charset="0"/>
              <a:buChar char="•"/>
            </a:pPr>
            <a:r>
              <a:rPr lang="en-US" sz="1100" dirty="0">
                <a:solidFill>
                  <a:schemeClr val="bg1"/>
                </a:solidFill>
              </a:rPr>
              <a:t> Teeth whitening</a:t>
            </a:r>
          </a:p>
          <a:p>
            <a:pPr marL="838179" lvl="1" indent="-228594">
              <a:lnSpc>
                <a:spcPct val="150000"/>
              </a:lnSpc>
              <a:buFont typeface="Arial" panose="020B0604020202020204" pitchFamily="34" charset="0"/>
              <a:buChar char="•"/>
            </a:pPr>
            <a:r>
              <a:rPr lang="en-US" sz="1100" dirty="0">
                <a:solidFill>
                  <a:schemeClr val="bg1"/>
                </a:solidFill>
              </a:rPr>
              <a:t> Implants and mouth guards </a:t>
            </a:r>
          </a:p>
        </p:txBody>
      </p:sp>
      <p:graphicFrame>
        <p:nvGraphicFramePr>
          <p:cNvPr id="11" name="Table 10">
            <a:extLst>
              <a:ext uri="{FF2B5EF4-FFF2-40B4-BE49-F238E27FC236}">
                <a16:creationId xmlns:a16="http://schemas.microsoft.com/office/drawing/2014/main" id="{3353829D-33E3-59E7-5839-0F7996AB6878}"/>
              </a:ext>
            </a:extLst>
          </p:cNvPr>
          <p:cNvGraphicFramePr>
            <a:graphicFrameLocks noGrp="1"/>
          </p:cNvGraphicFramePr>
          <p:nvPr>
            <p:extLst>
              <p:ext uri="{D42A27DB-BD31-4B8C-83A1-F6EECF244321}">
                <p14:modId xmlns:p14="http://schemas.microsoft.com/office/powerpoint/2010/main" val="2996900769"/>
              </p:ext>
            </p:extLst>
          </p:nvPr>
        </p:nvGraphicFramePr>
        <p:xfrm>
          <a:off x="98857" y="3720812"/>
          <a:ext cx="8340278" cy="3711274"/>
        </p:xfrm>
        <a:graphic>
          <a:graphicData uri="http://schemas.openxmlformats.org/drawingml/2006/table">
            <a:tbl>
              <a:tblPr firstRow="1" firstCol="1" bandRow="1">
                <a:tableStyleId>{5C22544A-7EE6-4342-B048-85BDC9FD1C3A}</a:tableStyleId>
              </a:tblPr>
              <a:tblGrid>
                <a:gridCol w="4957664">
                  <a:extLst>
                    <a:ext uri="{9D8B030D-6E8A-4147-A177-3AD203B41FA5}">
                      <a16:colId xmlns:a16="http://schemas.microsoft.com/office/drawing/2014/main" val="4104015084"/>
                    </a:ext>
                  </a:extLst>
                </a:gridCol>
                <a:gridCol w="3382614">
                  <a:extLst>
                    <a:ext uri="{9D8B030D-6E8A-4147-A177-3AD203B41FA5}">
                      <a16:colId xmlns:a16="http://schemas.microsoft.com/office/drawing/2014/main" val="762719677"/>
                    </a:ext>
                  </a:extLst>
                </a:gridCol>
              </a:tblGrid>
              <a:tr h="376759">
                <a:tc>
                  <a:txBody>
                    <a:bodyPr/>
                    <a:lstStyle/>
                    <a:p>
                      <a:pPr algn="ctr"/>
                      <a:r>
                        <a:rPr lang="en-CA" sz="1500" kern="100" dirty="0">
                          <a:effectLst/>
                        </a:rPr>
                        <a:t>Group</a:t>
                      </a:r>
                      <a:endParaRPr lang="en-CA"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pPr algn="ctr"/>
                      <a:r>
                        <a:rPr lang="en-CA" sz="1500" kern="100" dirty="0">
                          <a:effectLst/>
                        </a:rPr>
                        <a:t>Applications Open</a:t>
                      </a:r>
                      <a:endParaRPr lang="en-CA"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2092430745"/>
                  </a:ext>
                </a:extLst>
              </a:tr>
              <a:tr h="376759">
                <a:tc>
                  <a:txBody>
                    <a:bodyPr/>
                    <a:lstStyle/>
                    <a:p>
                      <a:r>
                        <a:rPr lang="en-CA" sz="1100" kern="100" dirty="0">
                          <a:effectLst/>
                        </a:rPr>
                        <a:t>   Seniors aged 87 and above</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r>
                        <a:rPr lang="en-CA" sz="1100" kern="100" dirty="0">
                          <a:effectLst/>
                        </a:rPr>
                        <a:t>   Starting December 2023</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503388547"/>
                  </a:ext>
                </a:extLst>
              </a:tr>
              <a:tr h="376759">
                <a:tc>
                  <a:txBody>
                    <a:bodyPr/>
                    <a:lstStyle/>
                    <a:p>
                      <a:r>
                        <a:rPr lang="en-CA" sz="1100" kern="100" dirty="0">
                          <a:effectLst/>
                        </a:rPr>
                        <a:t>   Seniors aged 77 to 86</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r>
                        <a:rPr lang="en-CA" sz="1100" kern="100" dirty="0">
                          <a:effectLst/>
                        </a:rPr>
                        <a:t>   Starting January 2024</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261534418"/>
                  </a:ext>
                </a:extLst>
              </a:tr>
              <a:tr h="376759">
                <a:tc>
                  <a:txBody>
                    <a:bodyPr/>
                    <a:lstStyle/>
                    <a:p>
                      <a:r>
                        <a:rPr lang="en-CA" sz="1100" kern="100" dirty="0">
                          <a:effectLst/>
                        </a:rPr>
                        <a:t>   Seniors aged 72 to 76</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r>
                        <a:rPr lang="en-CA" sz="1100" kern="100" dirty="0">
                          <a:effectLst/>
                        </a:rPr>
                        <a:t>   Starting February 2024</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4199949670"/>
                  </a:ext>
                </a:extLst>
              </a:tr>
              <a:tr h="376759">
                <a:tc>
                  <a:txBody>
                    <a:bodyPr/>
                    <a:lstStyle/>
                    <a:p>
                      <a:r>
                        <a:rPr lang="en-CA" sz="1100" kern="100" dirty="0">
                          <a:effectLst/>
                        </a:rPr>
                        <a:t>   Seniors aged 70 to 71</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r>
                        <a:rPr lang="en-CA" sz="1100" kern="100" dirty="0">
                          <a:effectLst/>
                        </a:rPr>
                        <a:t>   Starting March 2024</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4144636503"/>
                  </a:ext>
                </a:extLst>
              </a:tr>
              <a:tr h="376759">
                <a:tc>
                  <a:txBody>
                    <a:bodyPr/>
                    <a:lstStyle/>
                    <a:p>
                      <a:r>
                        <a:rPr lang="en-CA" sz="1100" kern="100" dirty="0">
                          <a:effectLst/>
                        </a:rPr>
                        <a:t>   Seniors aged 65 to 69</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r>
                        <a:rPr lang="en-CA" sz="1100" kern="100" dirty="0">
                          <a:effectLst/>
                        </a:rPr>
                        <a:t>   Starting May 2024</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4035861139"/>
                  </a:ext>
                </a:extLst>
              </a:tr>
              <a:tr h="697202">
                <a:tc>
                  <a:txBody>
                    <a:bodyPr/>
                    <a:lstStyle/>
                    <a:p>
                      <a:pPr marL="93663" indent="0"/>
                      <a:r>
                        <a:rPr lang="en-CA" sz="1100" kern="100" dirty="0">
                          <a:effectLst/>
                        </a:rPr>
                        <a:t> Persons with a valid Disability Tax Credit  certificate</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r>
                        <a:rPr lang="en-CA" sz="1100" kern="100" dirty="0">
                          <a:effectLst/>
                        </a:rPr>
                        <a:t>   Starting June 2024</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884601259"/>
                  </a:ext>
                </a:extLst>
              </a:tr>
              <a:tr h="376759">
                <a:tc>
                  <a:txBody>
                    <a:bodyPr/>
                    <a:lstStyle/>
                    <a:p>
                      <a:r>
                        <a:rPr lang="en-CA" sz="1100" kern="100" dirty="0">
                          <a:effectLst/>
                        </a:rPr>
                        <a:t>   Children under 18 years old</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r>
                        <a:rPr lang="en-CA" sz="1100" kern="100" dirty="0">
                          <a:effectLst/>
                        </a:rPr>
                        <a:t>   Starting June 2024</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2002836549"/>
                  </a:ext>
                </a:extLst>
              </a:tr>
              <a:tr h="376759">
                <a:tc>
                  <a:txBody>
                    <a:bodyPr/>
                    <a:lstStyle/>
                    <a:p>
                      <a:r>
                        <a:rPr lang="en-CA" sz="1100" kern="100" dirty="0">
                          <a:effectLst/>
                        </a:rPr>
                        <a:t>   All remaining eligible Canadian residents</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tc>
                  <a:txBody>
                    <a:bodyPr/>
                    <a:lstStyle/>
                    <a:p>
                      <a:r>
                        <a:rPr lang="en-CA" sz="1100" kern="100" dirty="0">
                          <a:effectLst/>
                        </a:rPr>
                        <a:t>   Starting 2025</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2700" marR="12700" marT="12700" marB="12700" anchor="ctr"/>
                </a:tc>
                <a:extLst>
                  <a:ext uri="{0D108BD9-81ED-4DB2-BD59-A6C34878D82A}">
                    <a16:rowId xmlns:a16="http://schemas.microsoft.com/office/drawing/2014/main" val="2314284613"/>
                  </a:ext>
                </a:extLst>
              </a:tr>
            </a:tbl>
          </a:graphicData>
        </a:graphic>
      </p:graphicFrame>
      <p:sp>
        <p:nvSpPr>
          <p:cNvPr id="15" name="TextBox 14">
            <a:extLst>
              <a:ext uri="{FF2B5EF4-FFF2-40B4-BE49-F238E27FC236}">
                <a16:creationId xmlns:a16="http://schemas.microsoft.com/office/drawing/2014/main" id="{75B41637-1849-84D2-4707-B8ADE32B2A6D}"/>
              </a:ext>
            </a:extLst>
          </p:cNvPr>
          <p:cNvSpPr txBox="1"/>
          <p:nvPr/>
        </p:nvSpPr>
        <p:spPr>
          <a:xfrm>
            <a:off x="35518" y="7432086"/>
            <a:ext cx="9012231" cy="1600438"/>
          </a:xfrm>
          <a:prstGeom prst="rect">
            <a:avLst/>
          </a:prstGeom>
          <a:noFill/>
        </p:spPr>
        <p:txBody>
          <a:bodyPr wrap="square">
            <a:spAutoFit/>
          </a:bodyPr>
          <a:lstStyle/>
          <a:p>
            <a:pPr algn="just"/>
            <a:r>
              <a:rPr lang="en-US" sz="1400" dirty="0"/>
              <a:t>If there is dental coverage through government programs or for Canadian residents who have access to dental coverage through a social program offered by a province or territory and/or the federal government, they can still qualify for the CDCP if they meet all the eligibility criteria. In that case, coverage will be coordinated to ensure no duplication and avoid gaps in oral health care.  **Starting July 1st, CDCP patients can seek services from any dentist regardless of whether they have signed up under the CDCP. From this date, any oral health care provider can bill Sun Life directly in order to allow any patient the ability to chose any dentist that fits their needs. **</a:t>
            </a:r>
            <a:endParaRPr lang="en-CA" sz="1400" dirty="0"/>
          </a:p>
        </p:txBody>
      </p:sp>
      <p:pic>
        <p:nvPicPr>
          <p:cNvPr id="17" name="Picture 16">
            <a:extLst>
              <a:ext uri="{FF2B5EF4-FFF2-40B4-BE49-F238E27FC236}">
                <a16:creationId xmlns:a16="http://schemas.microsoft.com/office/drawing/2014/main" id="{A61A618B-61E5-C69B-A69B-9E1EE4E64B48}"/>
              </a:ext>
            </a:extLst>
          </p:cNvPr>
          <p:cNvPicPr>
            <a:picLocks noChangeAspect="1"/>
          </p:cNvPicPr>
          <p:nvPr/>
        </p:nvPicPr>
        <p:blipFill rotWithShape="1">
          <a:blip r:embed="rId5">
            <a:extLst>
              <a:ext uri="{28A0092B-C50C-407E-A947-70E740481C1C}">
                <a14:useLocalDpi xmlns:a14="http://schemas.microsoft.com/office/drawing/2010/main" val="0"/>
              </a:ext>
            </a:extLst>
          </a:blip>
          <a:srcRect l="4445" t="29727" r="55308"/>
          <a:stretch/>
        </p:blipFill>
        <p:spPr>
          <a:xfrm>
            <a:off x="463475" y="2503311"/>
            <a:ext cx="1387903" cy="1298667"/>
          </a:xfrm>
          <a:prstGeom prst="rect">
            <a:avLst/>
          </a:prstGeom>
        </p:spPr>
      </p:pic>
      <p:pic>
        <p:nvPicPr>
          <p:cNvPr id="19" name="Picture 18">
            <a:extLst>
              <a:ext uri="{FF2B5EF4-FFF2-40B4-BE49-F238E27FC236}">
                <a16:creationId xmlns:a16="http://schemas.microsoft.com/office/drawing/2014/main" id="{DFDB145D-1C76-8869-809B-8C2BD2EBB6B6}"/>
              </a:ext>
            </a:extLst>
          </p:cNvPr>
          <p:cNvPicPr>
            <a:picLocks noChangeAspect="1"/>
          </p:cNvPicPr>
          <p:nvPr/>
        </p:nvPicPr>
        <p:blipFill rotWithShape="1">
          <a:blip r:embed="rId6">
            <a:extLst>
              <a:ext uri="{28A0092B-C50C-407E-A947-70E740481C1C}">
                <a14:useLocalDpi xmlns:a14="http://schemas.microsoft.com/office/drawing/2010/main" val="0"/>
              </a:ext>
            </a:extLst>
          </a:blip>
          <a:srcRect l="16396" t="27137" r="55135" b="39577"/>
          <a:stretch/>
        </p:blipFill>
        <p:spPr>
          <a:xfrm>
            <a:off x="7117491" y="2720233"/>
            <a:ext cx="1499287" cy="939425"/>
          </a:xfrm>
          <a:prstGeom prst="rect">
            <a:avLst/>
          </a:prstGeom>
        </p:spPr>
      </p:pic>
      <p:sp>
        <p:nvSpPr>
          <p:cNvPr id="10" name="TextBox 9">
            <a:extLst>
              <a:ext uri="{FF2B5EF4-FFF2-40B4-BE49-F238E27FC236}">
                <a16:creationId xmlns:a16="http://schemas.microsoft.com/office/drawing/2014/main" id="{5A55B5C6-6D3D-5295-B421-13993E7C6A3E}"/>
              </a:ext>
            </a:extLst>
          </p:cNvPr>
          <p:cNvSpPr txBox="1"/>
          <p:nvPr/>
        </p:nvSpPr>
        <p:spPr>
          <a:xfrm>
            <a:off x="1322894" y="8950485"/>
            <a:ext cx="7136092" cy="769634"/>
          </a:xfrm>
          <a:prstGeom prst="rect">
            <a:avLst/>
          </a:prstGeom>
          <a:noFill/>
        </p:spPr>
        <p:txBody>
          <a:bodyPr wrap="square">
            <a:spAutoFit/>
          </a:bodyPr>
          <a:lstStyle/>
          <a:p>
            <a:r>
              <a:rPr lang="en-CA" sz="1467" dirty="0">
                <a:solidFill>
                  <a:schemeClr val="bg1"/>
                </a:solidFill>
                <a:latin typeface="Calibri" panose="020F0502020204030204" pitchFamily="34"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https://www.canada.ca/en/services/benefits/dental/dental-care-plan.html</a:t>
            </a:r>
            <a:endParaRPr lang="en-CA" sz="1467"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br>
              <a:rPr lang="en-CA" sz="1467"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br>
            <a:endParaRPr lang="en-CA" sz="1467" dirty="0">
              <a:solidFill>
                <a:schemeClr val="bg1"/>
              </a:solidFill>
            </a:endParaRPr>
          </a:p>
        </p:txBody>
      </p:sp>
    </p:spTree>
    <p:extLst>
      <p:ext uri="{BB962C8B-B14F-4D97-AF65-F5344CB8AC3E}">
        <p14:creationId xmlns:p14="http://schemas.microsoft.com/office/powerpoint/2010/main" val="34605674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A4EA5D-6696-2D7D-B490-461D799B3A17}"/>
              </a:ext>
            </a:extLst>
          </p:cNvPr>
          <p:cNvSpPr/>
          <p:nvPr/>
        </p:nvSpPr>
        <p:spPr>
          <a:xfrm>
            <a:off x="4530755" y="2125266"/>
            <a:ext cx="3224871" cy="3560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5" name="Rectangle 4">
            <a:extLst>
              <a:ext uri="{FF2B5EF4-FFF2-40B4-BE49-F238E27FC236}">
                <a16:creationId xmlns:a16="http://schemas.microsoft.com/office/drawing/2014/main" id="{2EDDFF4F-5A14-07F3-A336-218B85EDEE69}"/>
              </a:ext>
            </a:extLst>
          </p:cNvPr>
          <p:cNvSpPr/>
          <p:nvPr/>
        </p:nvSpPr>
        <p:spPr>
          <a:xfrm>
            <a:off x="375978" y="2125266"/>
            <a:ext cx="2844125" cy="3445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7" name="Rectangle 6">
            <a:extLst>
              <a:ext uri="{FF2B5EF4-FFF2-40B4-BE49-F238E27FC236}">
                <a16:creationId xmlns:a16="http://schemas.microsoft.com/office/drawing/2014/main" id="{288C22F6-5C07-80D0-C03A-DB8B12D35E9B}"/>
              </a:ext>
            </a:extLst>
          </p:cNvPr>
          <p:cNvSpPr>
            <a:spLocks noChangeArrowheads="1"/>
          </p:cNvSpPr>
          <p:nvPr/>
        </p:nvSpPr>
        <p:spPr bwMode="auto">
          <a:xfrm>
            <a:off x="1757104" y="225942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8" name="Rectangle 8">
            <a:extLst>
              <a:ext uri="{FF2B5EF4-FFF2-40B4-BE49-F238E27FC236}">
                <a16:creationId xmlns:a16="http://schemas.microsoft.com/office/drawing/2014/main" id="{DFAB0E8F-9947-47FA-B6E8-4A4D44728E0D}"/>
              </a:ext>
            </a:extLst>
          </p:cNvPr>
          <p:cNvSpPr>
            <a:spLocks noChangeArrowheads="1"/>
          </p:cNvSpPr>
          <p:nvPr/>
        </p:nvSpPr>
        <p:spPr bwMode="auto">
          <a:xfrm>
            <a:off x="1757104" y="244992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entury Gothic"/>
              <a:ea typeface="+mn-ea"/>
              <a:cs typeface="+mn-cs"/>
            </a:endParaRPr>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6B1D881D-25E6-7785-9944-A7DC64889E4A}"/>
                  </a:ext>
                </a:extLst>
              </p14:cNvPr>
              <p14:cNvContentPartPr/>
              <p14:nvPr/>
            </p14:nvContentPartPr>
            <p14:xfrm>
              <a:off x="4459075" y="1673747"/>
              <a:ext cx="270" cy="270"/>
            </p14:xfrm>
          </p:contentPart>
        </mc:Choice>
        <mc:Fallback xmlns="">
          <p:pic>
            <p:nvPicPr>
              <p:cNvPr id="9" name="Ink 8">
                <a:extLst>
                  <a:ext uri="{FF2B5EF4-FFF2-40B4-BE49-F238E27FC236}">
                    <a16:creationId xmlns:a16="http://schemas.microsoft.com/office/drawing/2014/main" id="{6B1D881D-25E6-7785-9944-A7DC64889E4A}"/>
                  </a:ext>
                </a:extLst>
              </p:cNvPr>
              <p:cNvPicPr/>
              <p:nvPr/>
            </p:nvPicPr>
            <p:blipFill>
              <a:blip r:embed="rId4"/>
              <a:stretch>
                <a:fillRect/>
              </a:stretch>
            </p:blipFill>
            <p:spPr>
              <a:xfrm>
                <a:off x="4445575" y="1660247"/>
                <a:ext cx="2700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344450B8-4FC7-C92A-229C-420D50618A66}"/>
                  </a:ext>
                </a:extLst>
              </p14:cNvPr>
              <p14:cNvContentPartPr/>
              <p14:nvPr/>
            </p14:nvContentPartPr>
            <p14:xfrm>
              <a:off x="5037415" y="1535507"/>
              <a:ext cx="270" cy="270"/>
            </p14:xfrm>
          </p:contentPart>
        </mc:Choice>
        <mc:Fallback xmlns="">
          <p:pic>
            <p:nvPicPr>
              <p:cNvPr id="10" name="Ink 9">
                <a:extLst>
                  <a:ext uri="{FF2B5EF4-FFF2-40B4-BE49-F238E27FC236}">
                    <a16:creationId xmlns:a16="http://schemas.microsoft.com/office/drawing/2014/main" id="{344450B8-4FC7-C92A-229C-420D50618A66}"/>
                  </a:ext>
                </a:extLst>
              </p:cNvPr>
              <p:cNvPicPr/>
              <p:nvPr/>
            </p:nvPicPr>
            <p:blipFill>
              <a:blip r:embed="rId4"/>
              <a:stretch>
                <a:fillRect/>
              </a:stretch>
            </p:blipFill>
            <p:spPr>
              <a:xfrm>
                <a:off x="5023915" y="1522007"/>
                <a:ext cx="27000" cy="27000"/>
              </a:xfrm>
              <a:prstGeom prst="rect">
                <a:avLst/>
              </a:prstGeom>
            </p:spPr>
          </p:pic>
        </mc:Fallback>
      </mc:AlternateContent>
      <p:pic>
        <p:nvPicPr>
          <p:cNvPr id="11" name="Picture 10">
            <a:extLst>
              <a:ext uri="{FF2B5EF4-FFF2-40B4-BE49-F238E27FC236}">
                <a16:creationId xmlns:a16="http://schemas.microsoft.com/office/drawing/2014/main" id="{7D3E9BEA-57B1-CCA6-BECC-0100A19DE9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5403" y="2256029"/>
            <a:ext cx="2398937" cy="3104507"/>
          </a:xfrm>
          <a:prstGeom prst="rect">
            <a:avLst/>
          </a:prstGeom>
        </p:spPr>
      </p:pic>
      <p:pic>
        <p:nvPicPr>
          <p:cNvPr id="12" name="Picture 11">
            <a:extLst>
              <a:ext uri="{FF2B5EF4-FFF2-40B4-BE49-F238E27FC236}">
                <a16:creationId xmlns:a16="http://schemas.microsoft.com/office/drawing/2014/main" id="{79053450-3AB8-F6EA-86A3-AA7818703E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1405" y="2199487"/>
            <a:ext cx="2923571" cy="3445036"/>
          </a:xfrm>
          <a:prstGeom prst="rect">
            <a:avLst/>
          </a:prstGeom>
        </p:spPr>
      </p:pic>
      <p:pic>
        <p:nvPicPr>
          <p:cNvPr id="13" name="Picture 12">
            <a:extLst>
              <a:ext uri="{FF2B5EF4-FFF2-40B4-BE49-F238E27FC236}">
                <a16:creationId xmlns:a16="http://schemas.microsoft.com/office/drawing/2014/main" id="{F0F6A4DF-EC22-428E-B91C-8E685C618075}"/>
              </a:ext>
            </a:extLst>
          </p:cNvPr>
          <p:cNvPicPr>
            <a:picLocks noChangeAspect="1"/>
          </p:cNvPicPr>
          <p:nvPr/>
        </p:nvPicPr>
        <p:blipFill>
          <a:blip r:embed="rId8"/>
          <a:stretch>
            <a:fillRect/>
          </a:stretch>
        </p:blipFill>
        <p:spPr>
          <a:xfrm>
            <a:off x="7349077" y="4029075"/>
            <a:ext cx="1979288" cy="1971675"/>
          </a:xfrm>
          <a:prstGeom prst="rect">
            <a:avLst/>
          </a:prstGeom>
        </p:spPr>
      </p:pic>
      <p:pic>
        <p:nvPicPr>
          <p:cNvPr id="14" name="Picture 13">
            <a:extLst>
              <a:ext uri="{FF2B5EF4-FFF2-40B4-BE49-F238E27FC236}">
                <a16:creationId xmlns:a16="http://schemas.microsoft.com/office/drawing/2014/main" id="{9612CF80-ED4E-FB31-9D31-2D1CBAE3E108}"/>
              </a:ext>
            </a:extLst>
          </p:cNvPr>
          <p:cNvPicPr>
            <a:picLocks noChangeAspect="1"/>
          </p:cNvPicPr>
          <p:nvPr/>
        </p:nvPicPr>
        <p:blipFill>
          <a:blip r:embed="rId8"/>
          <a:stretch>
            <a:fillRect/>
          </a:stretch>
        </p:blipFill>
        <p:spPr>
          <a:xfrm>
            <a:off x="3078522" y="4042571"/>
            <a:ext cx="1979288" cy="1971675"/>
          </a:xfrm>
          <a:prstGeom prst="rect">
            <a:avLst/>
          </a:prstGeom>
        </p:spPr>
      </p:pic>
      <p:sp>
        <p:nvSpPr>
          <p:cNvPr id="15" name="Title 1">
            <a:extLst>
              <a:ext uri="{FF2B5EF4-FFF2-40B4-BE49-F238E27FC236}">
                <a16:creationId xmlns:a16="http://schemas.microsoft.com/office/drawing/2014/main" id="{CD7F32A3-ADF6-9025-99BB-9CC2F0E6A890}"/>
              </a:ext>
            </a:extLst>
          </p:cNvPr>
          <p:cNvSpPr>
            <a:spLocks noGrp="1"/>
          </p:cNvSpPr>
          <p:nvPr>
            <p:ph type="title"/>
          </p:nvPr>
        </p:nvSpPr>
        <p:spPr>
          <a:xfrm>
            <a:off x="-144384" y="296714"/>
            <a:ext cx="9474696" cy="1224158"/>
          </a:xfrm>
        </p:spPr>
        <p:txBody>
          <a:bodyPr>
            <a:noAutofit/>
          </a:bodyPr>
          <a:lstStyle/>
          <a:p>
            <a:pPr algn="ctr"/>
            <a:r>
              <a:rPr lang="en-US" sz="2300" b="1" dirty="0">
                <a:solidFill>
                  <a:srgbClr val="0070C0"/>
                </a:solidFill>
                <a:latin typeface="Verdana" panose="020B0604030504040204" pitchFamily="34" charset="0"/>
                <a:ea typeface="Verdana" panose="020B0604030504040204" pitchFamily="34" charset="0"/>
              </a:rPr>
              <a:t>It’s easy to embed this type of learning into your                       home visits and all your interactions with the families</a:t>
            </a:r>
          </a:p>
        </p:txBody>
      </p:sp>
      <p:sp>
        <p:nvSpPr>
          <p:cNvPr id="16" name="Rectangle 15">
            <a:extLst>
              <a:ext uri="{FF2B5EF4-FFF2-40B4-BE49-F238E27FC236}">
                <a16:creationId xmlns:a16="http://schemas.microsoft.com/office/drawing/2014/main" id="{3775CB73-4DAE-7A01-50B3-ECEECDD771AE}"/>
              </a:ext>
            </a:extLst>
          </p:cNvPr>
          <p:cNvSpPr/>
          <p:nvPr/>
        </p:nvSpPr>
        <p:spPr>
          <a:xfrm>
            <a:off x="4235107" y="1395663"/>
            <a:ext cx="914400" cy="397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120241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EACA72-CA0F-D66C-20E8-A7022CC6B058}"/>
              </a:ext>
            </a:extLst>
          </p:cNvPr>
          <p:cNvPicPr>
            <a:picLocks noChangeAspect="1"/>
          </p:cNvPicPr>
          <p:nvPr/>
        </p:nvPicPr>
        <p:blipFill rotWithShape="1">
          <a:blip r:embed="rId3">
            <a:extLst>
              <a:ext uri="{28A0092B-C50C-407E-A947-70E740481C1C}">
                <a14:useLocalDpi xmlns:a14="http://schemas.microsoft.com/office/drawing/2010/main" val="0"/>
              </a:ext>
            </a:extLst>
          </a:blip>
          <a:srcRect t="23320" r="36296" b="38187"/>
          <a:stretch/>
        </p:blipFill>
        <p:spPr>
          <a:xfrm>
            <a:off x="595400" y="2539999"/>
            <a:ext cx="8022542" cy="2596445"/>
          </a:xfrm>
          <a:prstGeom prst="rect">
            <a:avLst/>
          </a:prstGeom>
        </p:spPr>
      </p:pic>
      <p:sp>
        <p:nvSpPr>
          <p:cNvPr id="9" name="TextBox 8">
            <a:extLst>
              <a:ext uri="{FF2B5EF4-FFF2-40B4-BE49-F238E27FC236}">
                <a16:creationId xmlns:a16="http://schemas.microsoft.com/office/drawing/2014/main" id="{9ED5AB1D-D974-4FE8-DFB3-94428DE2FC29}"/>
              </a:ext>
            </a:extLst>
          </p:cNvPr>
          <p:cNvSpPr txBox="1"/>
          <p:nvPr/>
        </p:nvSpPr>
        <p:spPr>
          <a:xfrm>
            <a:off x="107538" y="496561"/>
            <a:ext cx="9324622" cy="750077"/>
          </a:xfrm>
          <a:prstGeom prst="rect">
            <a:avLst/>
          </a:prstGeom>
          <a:noFill/>
        </p:spPr>
        <p:txBody>
          <a:bodyPr wrap="square">
            <a:spAutoFit/>
          </a:bodyPr>
          <a:lstStyle/>
          <a:p>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Calibri" pitchFamily="34" charset="0"/>
              </a:rPr>
              <a:t>Children need activities that will empower them, help them grow as individuals and give them hope for their own futures</a:t>
            </a:r>
            <a:r>
              <a:rPr kumimoji="0" lang="en-US" sz="2274"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Calibri" pitchFamily="34" charset="0"/>
              </a:rPr>
              <a:t> </a:t>
            </a:r>
            <a:endParaRPr lang="en-CA" sz="2274"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458224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E82DA5-6583-BE70-8DFA-2C5212EBFC1D}"/>
              </a:ext>
            </a:extLst>
          </p:cNvPr>
          <p:cNvSpPr>
            <a:spLocks noGrp="1"/>
          </p:cNvSpPr>
          <p:nvPr>
            <p:ph type="title"/>
          </p:nvPr>
        </p:nvSpPr>
        <p:spPr>
          <a:xfrm>
            <a:off x="132347" y="347479"/>
            <a:ext cx="8860589" cy="1325563"/>
          </a:xfrm>
        </p:spPr>
        <p:txBody>
          <a:bodyPr/>
          <a:lstStyle/>
          <a:p>
            <a:pPr algn="ctr"/>
            <a:r>
              <a:rPr lang="en-US" sz="2400" dirty="0">
                <a:latin typeface="Verdana" panose="020B0604030504040204" pitchFamily="34" charset="0"/>
                <a:ea typeface="Verdana" panose="020B0604030504040204" pitchFamily="34" charset="0"/>
              </a:rPr>
              <a:t>There are programs and financial assistance for all children to be involved in activities and sports</a:t>
            </a:r>
          </a:p>
        </p:txBody>
      </p:sp>
      <p:sp>
        <p:nvSpPr>
          <p:cNvPr id="11" name="Rectangle 10">
            <a:extLst>
              <a:ext uri="{FF2B5EF4-FFF2-40B4-BE49-F238E27FC236}">
                <a16:creationId xmlns:a16="http://schemas.microsoft.com/office/drawing/2014/main" id="{47665740-5F26-45C6-DADD-624F90255ABF}"/>
              </a:ext>
            </a:extLst>
          </p:cNvPr>
          <p:cNvSpPr/>
          <p:nvPr/>
        </p:nvSpPr>
        <p:spPr>
          <a:xfrm>
            <a:off x="1310640" y="1869440"/>
            <a:ext cx="2611120" cy="229616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pic>
        <p:nvPicPr>
          <p:cNvPr id="10" name="Picture 9">
            <a:extLst>
              <a:ext uri="{FF2B5EF4-FFF2-40B4-BE49-F238E27FC236}">
                <a16:creationId xmlns:a16="http://schemas.microsoft.com/office/drawing/2014/main" id="{5B430366-6682-A38E-F19A-F6341A63BD72}"/>
              </a:ext>
            </a:extLst>
          </p:cNvPr>
          <p:cNvPicPr>
            <a:picLocks noChangeAspect="1"/>
          </p:cNvPicPr>
          <p:nvPr/>
        </p:nvPicPr>
        <p:blipFill>
          <a:blip r:embed="rId3"/>
          <a:stretch>
            <a:fillRect/>
          </a:stretch>
        </p:blipFill>
        <p:spPr>
          <a:xfrm>
            <a:off x="1593850" y="2153353"/>
            <a:ext cx="2000250" cy="1553060"/>
          </a:xfrm>
          <a:prstGeom prst="rect">
            <a:avLst/>
          </a:prstGeom>
        </p:spPr>
      </p:pic>
      <p:sp>
        <p:nvSpPr>
          <p:cNvPr id="12" name="Rectangle 11">
            <a:extLst>
              <a:ext uri="{FF2B5EF4-FFF2-40B4-BE49-F238E27FC236}">
                <a16:creationId xmlns:a16="http://schemas.microsoft.com/office/drawing/2014/main" id="{1EB68BA1-FDCD-A341-B0D6-3F20BA2317DE}"/>
              </a:ext>
            </a:extLst>
          </p:cNvPr>
          <p:cNvSpPr/>
          <p:nvPr/>
        </p:nvSpPr>
        <p:spPr>
          <a:xfrm>
            <a:off x="4968240" y="1991360"/>
            <a:ext cx="3718560" cy="214376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pic>
        <p:nvPicPr>
          <p:cNvPr id="4" name="Picture 3">
            <a:extLst>
              <a:ext uri="{FF2B5EF4-FFF2-40B4-BE49-F238E27FC236}">
                <a16:creationId xmlns:a16="http://schemas.microsoft.com/office/drawing/2014/main" id="{A0D264B1-A323-D382-6461-2F21B91B146F}"/>
              </a:ext>
            </a:extLst>
          </p:cNvPr>
          <p:cNvPicPr>
            <a:picLocks noChangeAspect="1"/>
          </p:cNvPicPr>
          <p:nvPr/>
        </p:nvPicPr>
        <p:blipFill>
          <a:blip r:embed="rId4"/>
          <a:stretch>
            <a:fillRect/>
          </a:stretch>
        </p:blipFill>
        <p:spPr>
          <a:xfrm>
            <a:off x="5384818" y="2355755"/>
            <a:ext cx="3047982" cy="1403918"/>
          </a:xfrm>
          <a:prstGeom prst="rect">
            <a:avLst/>
          </a:prstGeom>
        </p:spPr>
      </p:pic>
      <p:sp>
        <p:nvSpPr>
          <p:cNvPr id="13" name="Rectangle 12">
            <a:extLst>
              <a:ext uri="{FF2B5EF4-FFF2-40B4-BE49-F238E27FC236}">
                <a16:creationId xmlns:a16="http://schemas.microsoft.com/office/drawing/2014/main" id="{F681CB04-D61F-F8E7-165D-DD53D7B24496}"/>
              </a:ext>
            </a:extLst>
          </p:cNvPr>
          <p:cNvSpPr/>
          <p:nvPr/>
        </p:nvSpPr>
        <p:spPr>
          <a:xfrm>
            <a:off x="2814320" y="4389120"/>
            <a:ext cx="3251200" cy="229616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grpSp>
        <p:nvGrpSpPr>
          <p:cNvPr id="7" name="Group 6">
            <a:extLst>
              <a:ext uri="{FF2B5EF4-FFF2-40B4-BE49-F238E27FC236}">
                <a16:creationId xmlns:a16="http://schemas.microsoft.com/office/drawing/2014/main" id="{73935AE7-D372-4D72-5386-2B6ADCC11007}"/>
              </a:ext>
            </a:extLst>
          </p:cNvPr>
          <p:cNvGrpSpPr/>
          <p:nvPr/>
        </p:nvGrpSpPr>
        <p:grpSpPr>
          <a:xfrm>
            <a:off x="3253940" y="4825433"/>
            <a:ext cx="2461060" cy="1471912"/>
            <a:chOff x="6684131" y="1290224"/>
            <a:chExt cx="1929365" cy="683441"/>
          </a:xfrm>
        </p:grpSpPr>
        <p:pic>
          <p:nvPicPr>
            <p:cNvPr id="8" name="Picture 7">
              <a:extLst>
                <a:ext uri="{FF2B5EF4-FFF2-40B4-BE49-F238E27FC236}">
                  <a16:creationId xmlns:a16="http://schemas.microsoft.com/office/drawing/2014/main" id="{EAFEC1C0-DF7D-0214-D360-95E40B29961A}"/>
                </a:ext>
              </a:extLst>
            </p:cNvPr>
            <p:cNvPicPr>
              <a:picLocks noChangeAspect="1"/>
            </p:cNvPicPr>
            <p:nvPr/>
          </p:nvPicPr>
          <p:blipFill>
            <a:blip r:embed="rId5"/>
            <a:stretch>
              <a:fillRect/>
            </a:stretch>
          </p:blipFill>
          <p:spPr>
            <a:xfrm>
              <a:off x="6684131" y="1647000"/>
              <a:ext cx="1929365" cy="326665"/>
            </a:xfrm>
            <a:prstGeom prst="rect">
              <a:avLst/>
            </a:prstGeom>
          </p:spPr>
        </p:pic>
        <p:pic>
          <p:nvPicPr>
            <p:cNvPr id="9" name="Picture 8">
              <a:extLst>
                <a:ext uri="{FF2B5EF4-FFF2-40B4-BE49-F238E27FC236}">
                  <a16:creationId xmlns:a16="http://schemas.microsoft.com/office/drawing/2014/main" id="{7BE5DFF2-B6CB-E0EB-6A90-0B815E9ACA7A}"/>
                </a:ext>
              </a:extLst>
            </p:cNvPr>
            <p:cNvPicPr>
              <a:picLocks noChangeAspect="1"/>
            </p:cNvPicPr>
            <p:nvPr/>
          </p:nvPicPr>
          <p:blipFill>
            <a:blip r:embed="rId6"/>
            <a:stretch>
              <a:fillRect/>
            </a:stretch>
          </p:blipFill>
          <p:spPr>
            <a:xfrm>
              <a:off x="7086350" y="1290224"/>
              <a:ext cx="1124927" cy="306292"/>
            </a:xfrm>
            <a:prstGeom prst="rect">
              <a:avLst/>
            </a:prstGeom>
          </p:spPr>
        </p:pic>
      </p:grpSp>
    </p:spTree>
    <p:extLst>
      <p:ext uri="{BB962C8B-B14F-4D97-AF65-F5344CB8AC3E}">
        <p14:creationId xmlns:p14="http://schemas.microsoft.com/office/powerpoint/2010/main" val="1700489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AC659D-6B5D-7E98-E28B-60FB18CFE87A}"/>
              </a:ext>
            </a:extLst>
          </p:cNvPr>
          <p:cNvPicPr>
            <a:picLocks noChangeAspect="1"/>
          </p:cNvPicPr>
          <p:nvPr/>
        </p:nvPicPr>
        <p:blipFill>
          <a:blip r:embed="rId3"/>
          <a:stretch>
            <a:fillRect/>
          </a:stretch>
        </p:blipFill>
        <p:spPr>
          <a:xfrm>
            <a:off x="2262475" y="2592727"/>
            <a:ext cx="4151025" cy="2746279"/>
          </a:xfrm>
          <a:prstGeom prst="rect">
            <a:avLst/>
          </a:prstGeom>
        </p:spPr>
      </p:pic>
      <p:sp>
        <p:nvSpPr>
          <p:cNvPr id="20" name="TextBox 19">
            <a:extLst>
              <a:ext uri="{FF2B5EF4-FFF2-40B4-BE49-F238E27FC236}">
                <a16:creationId xmlns:a16="http://schemas.microsoft.com/office/drawing/2014/main" id="{B61AE356-E76A-D2A4-B021-B3F58AAAD58E}"/>
              </a:ext>
            </a:extLst>
          </p:cNvPr>
          <p:cNvSpPr txBox="1"/>
          <p:nvPr/>
        </p:nvSpPr>
        <p:spPr>
          <a:xfrm>
            <a:off x="-25400" y="561886"/>
            <a:ext cx="9131300" cy="1692771"/>
          </a:xfrm>
          <a:prstGeom prst="rect">
            <a:avLst/>
          </a:prstGeom>
          <a:noFill/>
        </p:spPr>
        <p:txBody>
          <a:bodyPr wrap="square">
            <a:spAutoFit/>
          </a:bodyPr>
          <a:lstStyle/>
          <a:p>
            <a:pPr algn="ctr"/>
            <a:r>
              <a:rPr lang="en-US" sz="2600" b="1" dirty="0">
                <a:solidFill>
                  <a:schemeClr val="accent2">
                    <a:lumMod val="75000"/>
                  </a:schemeClr>
                </a:solidFill>
                <a:latin typeface="Verdana" panose="020B0604030504040204" pitchFamily="34" charset="0"/>
                <a:ea typeface="Verdana" panose="020B0604030504040204" pitchFamily="34" charset="0"/>
              </a:rPr>
              <a:t>Becoming more informed</a:t>
            </a:r>
            <a:br>
              <a:rPr lang="en-US" sz="2600" b="1" dirty="0">
                <a:solidFill>
                  <a:schemeClr val="accent2">
                    <a:lumMod val="75000"/>
                  </a:schemeClr>
                </a:solidFill>
                <a:latin typeface="Verdana" panose="020B0604030504040204" pitchFamily="34" charset="0"/>
                <a:ea typeface="Verdana" panose="020B0604030504040204" pitchFamily="34" charset="0"/>
              </a:rPr>
            </a:br>
            <a:r>
              <a:rPr lang="en-US" sz="2600" b="1" dirty="0">
                <a:solidFill>
                  <a:schemeClr val="accent2">
                    <a:lumMod val="75000"/>
                  </a:schemeClr>
                </a:solidFill>
                <a:latin typeface="Verdana" panose="020B0604030504040204" pitchFamily="34" charset="0"/>
                <a:ea typeface="Verdana" panose="020B0604030504040204" pitchFamily="34" charset="0"/>
              </a:rPr>
              <a:t> about resources, programs and opportunities</a:t>
            </a:r>
            <a:r>
              <a:rPr lang="en-CA" sz="2600" b="1" dirty="0">
                <a:solidFill>
                  <a:schemeClr val="accent2">
                    <a:lumMod val="75000"/>
                  </a:schemeClr>
                </a:solidFill>
                <a:latin typeface="Verdana" panose="020B0604030504040204" pitchFamily="34" charset="0"/>
                <a:ea typeface="Verdana" panose="020B0604030504040204" pitchFamily="34" charset="0"/>
              </a:rPr>
              <a:t> </a:t>
            </a:r>
            <a:r>
              <a:rPr lang="en-US" sz="2600" b="1" dirty="0">
                <a:solidFill>
                  <a:schemeClr val="accent2">
                    <a:lumMod val="75000"/>
                  </a:schemeClr>
                </a:solidFill>
                <a:latin typeface="Verdana" panose="020B0604030504040204" pitchFamily="34" charset="0"/>
                <a:ea typeface="Verdana" panose="020B0604030504040204" pitchFamily="34" charset="0"/>
              </a:rPr>
              <a:t>	</a:t>
            </a:r>
            <a:br>
              <a:rPr lang="en-CA" sz="2600" b="1" dirty="0">
                <a:solidFill>
                  <a:schemeClr val="accent2">
                    <a:lumMod val="75000"/>
                  </a:schemeClr>
                </a:solidFill>
                <a:latin typeface="Verdana" panose="020B0604030504040204" pitchFamily="34" charset="0"/>
                <a:ea typeface="Verdana" panose="020B0604030504040204" pitchFamily="34" charset="0"/>
              </a:rPr>
            </a:br>
            <a:endParaRPr lang="en-CA" sz="2600" b="1" dirty="0">
              <a:solidFill>
                <a:schemeClr val="accent2">
                  <a:lumMod val="75000"/>
                </a:schemeClr>
              </a:solidFill>
              <a:latin typeface="Verdana" panose="020B0604030504040204" pitchFamily="34" charset="0"/>
              <a:ea typeface="Verdana" panose="020B0604030504040204" pitchFamily="34" charset="0"/>
            </a:endParaRPr>
          </a:p>
        </p:txBody>
      </p:sp>
      <p:sp>
        <p:nvSpPr>
          <p:cNvPr id="22" name="Rectangle 21">
            <a:extLst>
              <a:ext uri="{FF2B5EF4-FFF2-40B4-BE49-F238E27FC236}">
                <a16:creationId xmlns:a16="http://schemas.microsoft.com/office/drawing/2014/main" id="{B767CCE3-C8C9-ABD5-94EC-34465C1FBD4B}"/>
              </a:ext>
            </a:extLst>
          </p:cNvPr>
          <p:cNvSpPr/>
          <p:nvPr/>
        </p:nvSpPr>
        <p:spPr>
          <a:xfrm>
            <a:off x="1998383" y="2125383"/>
            <a:ext cx="4656417" cy="3792817"/>
          </a:xfrm>
          <a:prstGeom prst="rect">
            <a:avLst/>
          </a:prstGeom>
          <a:noFill/>
          <a:ln w="5619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966874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E68AA-6482-8E43-A3C7-8C4DFECDC50A}"/>
              </a:ext>
            </a:extLst>
          </p:cNvPr>
          <p:cNvSpPr>
            <a:spLocks noGrp="1"/>
          </p:cNvSpPr>
          <p:nvPr>
            <p:ph type="title"/>
          </p:nvPr>
        </p:nvSpPr>
        <p:spPr>
          <a:xfrm>
            <a:off x="-144379" y="222549"/>
            <a:ext cx="9426607" cy="1044388"/>
          </a:xfrm>
        </p:spPr>
        <p:txBody>
          <a:bodyPr/>
          <a:lstStyle/>
          <a:p>
            <a:r>
              <a:rPr lang="en-US" sz="2000" b="1" dirty="0">
                <a:latin typeface="Verdana" panose="020B0604030504040204" pitchFamily="34" charset="0"/>
                <a:ea typeface="Verdana" panose="020B0604030504040204" pitchFamily="34" charset="0"/>
              </a:rPr>
              <a:t>There are simple recreation resources that we can leverage for our home visits and any interactions we have with the families</a:t>
            </a:r>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826ACD03-6D57-A44E-8E65-36F46F2217EB}"/>
                  </a:ext>
                </a:extLst>
              </p14:cNvPr>
              <p14:cNvContentPartPr/>
              <p14:nvPr/>
            </p14:nvContentPartPr>
            <p14:xfrm>
              <a:off x="2769671" y="-1839620"/>
              <a:ext cx="270" cy="270"/>
            </p14:xfrm>
          </p:contentPart>
        </mc:Choice>
        <mc:Fallback xmlns="">
          <p:pic>
            <p:nvPicPr>
              <p:cNvPr id="3" name="Ink 2">
                <a:extLst>
                  <a:ext uri="{FF2B5EF4-FFF2-40B4-BE49-F238E27FC236}">
                    <a16:creationId xmlns:a16="http://schemas.microsoft.com/office/drawing/2014/main" id="{826ACD03-6D57-A44E-8E65-36F46F2217EB}"/>
                  </a:ext>
                </a:extLst>
              </p:cNvPr>
              <p:cNvPicPr/>
              <p:nvPr/>
            </p:nvPicPr>
            <p:blipFill>
              <a:blip r:embed="rId4"/>
              <a:stretch>
                <a:fillRect/>
              </a:stretch>
            </p:blipFill>
            <p:spPr>
              <a:xfrm>
                <a:off x="2729171" y="-1920620"/>
                <a:ext cx="81000" cy="162000"/>
              </a:xfrm>
              <a:prstGeom prst="rect">
                <a:avLst/>
              </a:prstGeom>
            </p:spPr>
          </p:pic>
        </mc:Fallback>
      </mc:AlternateContent>
      <p:pic>
        <p:nvPicPr>
          <p:cNvPr id="5" name="Picture 4">
            <a:extLst>
              <a:ext uri="{FF2B5EF4-FFF2-40B4-BE49-F238E27FC236}">
                <a16:creationId xmlns:a16="http://schemas.microsoft.com/office/drawing/2014/main" id="{5EB40B95-1B7C-5F39-5047-735EF2F55928}"/>
              </a:ext>
            </a:extLst>
          </p:cNvPr>
          <p:cNvPicPr>
            <a:picLocks noChangeAspect="1"/>
          </p:cNvPicPr>
          <p:nvPr/>
        </p:nvPicPr>
        <p:blipFill rotWithShape="1">
          <a:blip r:embed="rId5">
            <a:extLst>
              <a:ext uri="{28A0092B-C50C-407E-A947-70E740481C1C}">
                <a14:useLocalDpi xmlns:a14="http://schemas.microsoft.com/office/drawing/2010/main" val="0"/>
              </a:ext>
            </a:extLst>
          </a:blip>
          <a:srcRect l="30222" t="10896" r="35000" b="6954"/>
          <a:stretch/>
        </p:blipFill>
        <p:spPr>
          <a:xfrm>
            <a:off x="887819" y="1381760"/>
            <a:ext cx="3501301" cy="4429760"/>
          </a:xfrm>
          <a:prstGeom prst="rect">
            <a:avLst/>
          </a:prstGeom>
          <a:noFill/>
          <a:ln w="31750">
            <a:solidFill>
              <a:schemeClr val="accent2">
                <a:lumMod val="75000"/>
              </a:schemeClr>
            </a:solidFill>
          </a:ln>
        </p:spPr>
      </p:pic>
      <p:pic>
        <p:nvPicPr>
          <p:cNvPr id="7" name="Picture 6">
            <a:extLst>
              <a:ext uri="{FF2B5EF4-FFF2-40B4-BE49-F238E27FC236}">
                <a16:creationId xmlns:a16="http://schemas.microsoft.com/office/drawing/2014/main" id="{48105C9F-E462-A4B0-9E76-ED9AE2727997}"/>
              </a:ext>
            </a:extLst>
          </p:cNvPr>
          <p:cNvPicPr>
            <a:picLocks noChangeAspect="1"/>
          </p:cNvPicPr>
          <p:nvPr/>
        </p:nvPicPr>
        <p:blipFill rotWithShape="1">
          <a:blip r:embed="rId6">
            <a:extLst>
              <a:ext uri="{28A0092B-C50C-407E-A947-70E740481C1C}">
                <a14:useLocalDpi xmlns:a14="http://schemas.microsoft.com/office/drawing/2010/main" val="0"/>
              </a:ext>
            </a:extLst>
          </a:blip>
          <a:srcRect l="33000" t="28735" r="37778" b="1377"/>
          <a:stretch/>
        </p:blipFill>
        <p:spPr>
          <a:xfrm>
            <a:off x="4937760" y="1400245"/>
            <a:ext cx="3454400" cy="4424867"/>
          </a:xfrm>
          <a:prstGeom prst="rect">
            <a:avLst/>
          </a:prstGeom>
          <a:ln w="31750">
            <a:solidFill>
              <a:schemeClr val="accent2">
                <a:lumMod val="75000"/>
              </a:schemeClr>
            </a:solidFill>
          </a:ln>
        </p:spPr>
      </p:pic>
    </p:spTree>
    <p:extLst>
      <p:ext uri="{BB962C8B-B14F-4D97-AF65-F5344CB8AC3E}">
        <p14:creationId xmlns:p14="http://schemas.microsoft.com/office/powerpoint/2010/main" val="9330402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FB1491-5059-0D4F-9AA1-EA36940F9F8E}"/>
              </a:ext>
            </a:extLst>
          </p:cNvPr>
          <p:cNvSpPr/>
          <p:nvPr/>
        </p:nvSpPr>
        <p:spPr>
          <a:xfrm>
            <a:off x="330200" y="393700"/>
            <a:ext cx="8496300" cy="6311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4" name="Picture 3" descr="A picture containing text&#10;&#10;Description automatically generated">
            <a:extLst>
              <a:ext uri="{FF2B5EF4-FFF2-40B4-BE49-F238E27FC236}">
                <a16:creationId xmlns:a16="http://schemas.microsoft.com/office/drawing/2014/main" id="{404038A7-90EF-2C47-8E1D-FA5C8386A8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058" y="705385"/>
            <a:ext cx="7289883" cy="5688530"/>
          </a:xfrm>
          <a:prstGeom prst="rect">
            <a:avLst/>
          </a:prstGeom>
        </p:spPr>
      </p:pic>
    </p:spTree>
    <p:extLst>
      <p:ext uri="{BB962C8B-B14F-4D97-AF65-F5344CB8AC3E}">
        <p14:creationId xmlns:p14="http://schemas.microsoft.com/office/powerpoint/2010/main" val="1660864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F3A2-BC29-3D42-AC06-D13669565E62}"/>
              </a:ext>
            </a:extLst>
          </p:cNvPr>
          <p:cNvSpPr>
            <a:spLocks noGrp="1"/>
          </p:cNvSpPr>
          <p:nvPr>
            <p:ph type="title"/>
          </p:nvPr>
        </p:nvSpPr>
        <p:spPr>
          <a:xfrm>
            <a:off x="727212" y="494937"/>
            <a:ext cx="7583487" cy="1044388"/>
          </a:xfrm>
        </p:spPr>
        <p:txBody>
          <a:bodyPr/>
          <a:lstStyle/>
          <a:p>
            <a:r>
              <a:rPr lang="en-US" sz="3200" b="1" dirty="0">
                <a:latin typeface="+mj-lt"/>
              </a:rPr>
              <a:t>Build your Resource Toolbox</a:t>
            </a:r>
          </a:p>
        </p:txBody>
      </p:sp>
      <p:pic>
        <p:nvPicPr>
          <p:cNvPr id="5" name="Picture 4">
            <a:extLst>
              <a:ext uri="{FF2B5EF4-FFF2-40B4-BE49-F238E27FC236}">
                <a16:creationId xmlns:a16="http://schemas.microsoft.com/office/drawing/2014/main" id="{4712B31A-551C-D648-8E1D-5A75CDE7FFB1}"/>
              </a:ext>
            </a:extLst>
          </p:cNvPr>
          <p:cNvPicPr>
            <a:picLocks noChangeAspect="1"/>
          </p:cNvPicPr>
          <p:nvPr/>
        </p:nvPicPr>
        <p:blipFill rotWithShape="1">
          <a:blip r:embed="rId3"/>
          <a:srcRect b="8692"/>
          <a:stretch/>
        </p:blipFill>
        <p:spPr>
          <a:xfrm>
            <a:off x="2270785" y="1874013"/>
            <a:ext cx="4313889" cy="3869179"/>
          </a:xfrm>
          <a:prstGeom prst="rect">
            <a:avLst/>
          </a:prstGeom>
        </p:spPr>
      </p:pic>
      <p:sp>
        <p:nvSpPr>
          <p:cNvPr id="4" name="Rectangle 3">
            <a:extLst>
              <a:ext uri="{FF2B5EF4-FFF2-40B4-BE49-F238E27FC236}">
                <a16:creationId xmlns:a16="http://schemas.microsoft.com/office/drawing/2014/main" id="{BADE8C03-D494-BE63-AD84-D2C76E97FC17}"/>
              </a:ext>
            </a:extLst>
          </p:cNvPr>
          <p:cNvSpPr/>
          <p:nvPr/>
        </p:nvSpPr>
        <p:spPr>
          <a:xfrm>
            <a:off x="1655483" y="1630083"/>
            <a:ext cx="5469217" cy="4224617"/>
          </a:xfrm>
          <a:prstGeom prst="rect">
            <a:avLst/>
          </a:prstGeom>
          <a:noFill/>
          <a:ln w="2063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12557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79AB4-AD98-C84B-9A36-59379BFDBA81}"/>
              </a:ext>
            </a:extLst>
          </p:cNvPr>
          <p:cNvSpPr>
            <a:spLocks noGrp="1"/>
          </p:cNvSpPr>
          <p:nvPr>
            <p:ph type="title"/>
          </p:nvPr>
        </p:nvSpPr>
        <p:spPr>
          <a:xfrm>
            <a:off x="674189" y="622550"/>
            <a:ext cx="9182148" cy="1044388"/>
          </a:xfrm>
        </p:spPr>
        <p:txBody>
          <a:bodyPr/>
          <a:lstStyle/>
          <a:p>
            <a:r>
              <a:rPr lang="en-US" sz="2600" dirty="0">
                <a:solidFill>
                  <a:schemeClr val="tx2"/>
                </a:solidFill>
                <a:latin typeface="Verdana" panose="020B0604030504040204" pitchFamily="34" charset="0"/>
                <a:ea typeface="Verdana" panose="020B0604030504040204" pitchFamily="34" charset="0"/>
              </a:rPr>
              <a:t>Being prepared to take that extra step                                to refer and help navigate</a:t>
            </a:r>
            <a:r>
              <a:rPr lang="en-CA" sz="2600" dirty="0">
                <a:solidFill>
                  <a:schemeClr val="tx2"/>
                </a:solidFill>
                <a:latin typeface="Verdana" panose="020B0604030504040204" pitchFamily="34" charset="0"/>
                <a:ea typeface="Verdana" panose="020B0604030504040204" pitchFamily="34" charset="0"/>
              </a:rPr>
              <a:t> </a:t>
            </a:r>
            <a:endParaRPr lang="en-US" sz="2600" dirty="0">
              <a:solidFill>
                <a:schemeClr val="tx2"/>
              </a:solidFill>
              <a:latin typeface="Verdana" panose="020B0604030504040204" pitchFamily="34" charset="0"/>
              <a:ea typeface="Verdana" panose="020B0604030504040204" pitchFamily="34" charset="0"/>
            </a:endParaRPr>
          </a:p>
        </p:txBody>
      </p:sp>
      <p:pic>
        <p:nvPicPr>
          <p:cNvPr id="11" name="Picture 10">
            <a:extLst>
              <a:ext uri="{FF2B5EF4-FFF2-40B4-BE49-F238E27FC236}">
                <a16:creationId xmlns:a16="http://schemas.microsoft.com/office/drawing/2014/main" id="{EEA6CDE3-E3B4-DD4D-944E-2C0A8FD75243}"/>
              </a:ext>
            </a:extLst>
          </p:cNvPr>
          <p:cNvPicPr>
            <a:picLocks noChangeAspect="1"/>
          </p:cNvPicPr>
          <p:nvPr/>
        </p:nvPicPr>
        <p:blipFill>
          <a:blip r:embed="rId3"/>
          <a:stretch>
            <a:fillRect/>
          </a:stretch>
        </p:blipFill>
        <p:spPr>
          <a:xfrm>
            <a:off x="3386508" y="2543284"/>
            <a:ext cx="2455492" cy="2876915"/>
          </a:xfrm>
          <a:prstGeom prst="rect">
            <a:avLst/>
          </a:prstGeom>
        </p:spPr>
      </p:pic>
    </p:spTree>
    <p:extLst>
      <p:ext uri="{BB962C8B-B14F-4D97-AF65-F5344CB8AC3E}">
        <p14:creationId xmlns:p14="http://schemas.microsoft.com/office/powerpoint/2010/main" val="3714821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31A67-ED8A-EE4B-8D97-FEDEC41FC528}"/>
              </a:ext>
            </a:extLst>
          </p:cNvPr>
          <p:cNvSpPr>
            <a:spLocks noGrp="1"/>
          </p:cNvSpPr>
          <p:nvPr>
            <p:ph type="title"/>
          </p:nvPr>
        </p:nvSpPr>
        <p:spPr>
          <a:xfrm>
            <a:off x="728664" y="565692"/>
            <a:ext cx="7583487" cy="1044388"/>
          </a:xfrm>
        </p:spPr>
        <p:txBody>
          <a:bodyPr/>
          <a:lstStyle/>
          <a:p>
            <a:r>
              <a:rPr lang="en-US" sz="3200" b="1" dirty="0">
                <a:latin typeface="Verdana" panose="020B0604030504040204" pitchFamily="34" charset="0"/>
                <a:ea typeface="Verdana" panose="020B0604030504040204" pitchFamily="34" charset="0"/>
              </a:rPr>
              <a:t>…and help in all possible ways</a:t>
            </a:r>
          </a:p>
        </p:txBody>
      </p:sp>
      <p:sp>
        <p:nvSpPr>
          <p:cNvPr id="4" name="Rectangle 3">
            <a:extLst>
              <a:ext uri="{FF2B5EF4-FFF2-40B4-BE49-F238E27FC236}">
                <a16:creationId xmlns:a16="http://schemas.microsoft.com/office/drawing/2014/main" id="{5E889BD3-D637-2BD9-7586-DF775928D719}"/>
              </a:ext>
            </a:extLst>
          </p:cNvPr>
          <p:cNvSpPr/>
          <p:nvPr/>
        </p:nvSpPr>
        <p:spPr>
          <a:xfrm>
            <a:off x="1663700" y="1625600"/>
            <a:ext cx="5867400" cy="44323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pic>
        <p:nvPicPr>
          <p:cNvPr id="3" name="Picture 2">
            <a:extLst>
              <a:ext uri="{FF2B5EF4-FFF2-40B4-BE49-F238E27FC236}">
                <a16:creationId xmlns:a16="http://schemas.microsoft.com/office/drawing/2014/main" id="{BC0804F4-5E94-8A4A-B1C8-ADD8BA98BA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69" r="26808"/>
          <a:stretch/>
        </p:blipFill>
        <p:spPr bwMode="auto">
          <a:xfrm>
            <a:off x="2198047" y="1995638"/>
            <a:ext cx="4825053" cy="3629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1988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onMirror.jpg">
            <a:extLst>
              <a:ext uri="{FF2B5EF4-FFF2-40B4-BE49-F238E27FC236}">
                <a16:creationId xmlns:a16="http://schemas.microsoft.com/office/drawing/2014/main" id="{69CB061D-EFE8-6773-FDD4-DBCD8C71E0E1}"/>
              </a:ext>
            </a:extLst>
          </p:cNvPr>
          <p:cNvPicPr>
            <a:picLocks noChangeAspect="1"/>
          </p:cNvPicPr>
          <p:nvPr/>
        </p:nvPicPr>
        <p:blipFill rotWithShape="1">
          <a:blip r:embed="rId3">
            <a:extLst>
              <a:ext uri="{28A0092B-C50C-407E-A947-70E740481C1C}">
                <a14:useLocalDpi xmlns:a14="http://schemas.microsoft.com/office/drawing/2010/main" val="0"/>
              </a:ext>
            </a:extLst>
          </a:blip>
          <a:srcRect l="2302" t="3142" r="2927" b="4668"/>
          <a:stretch/>
        </p:blipFill>
        <p:spPr>
          <a:xfrm>
            <a:off x="2585777" y="2646963"/>
            <a:ext cx="3972446" cy="3178576"/>
          </a:xfrm>
          <a:prstGeom prst="rect">
            <a:avLst/>
          </a:prstGeom>
          <a:ln w="31750">
            <a:solidFill>
              <a:schemeClr val="tx1"/>
            </a:solidFill>
          </a:ln>
        </p:spPr>
      </p:pic>
      <p:sp>
        <p:nvSpPr>
          <p:cNvPr id="4" name="Title 1">
            <a:extLst>
              <a:ext uri="{FF2B5EF4-FFF2-40B4-BE49-F238E27FC236}">
                <a16:creationId xmlns:a16="http://schemas.microsoft.com/office/drawing/2014/main" id="{11F0CEFE-7256-44A1-82F8-DC69D15E00CE}"/>
              </a:ext>
            </a:extLst>
          </p:cNvPr>
          <p:cNvSpPr>
            <a:spLocks noGrp="1"/>
          </p:cNvSpPr>
          <p:nvPr>
            <p:ph type="title"/>
          </p:nvPr>
        </p:nvSpPr>
        <p:spPr>
          <a:xfrm>
            <a:off x="2184205" y="876300"/>
            <a:ext cx="7274588" cy="1192344"/>
          </a:xfrm>
        </p:spPr>
        <p:txBody>
          <a:bodyPr/>
          <a:lstStyle/>
          <a:p>
            <a:r>
              <a:rPr lang="en-US" sz="3200" dirty="0">
                <a:effectLst/>
                <a:latin typeface="Verdana" panose="020B0604030504040204" pitchFamily="34" charset="0"/>
                <a:ea typeface="Verdana" panose="020B0604030504040204" pitchFamily="34" charset="0"/>
              </a:rPr>
              <a:t>Reach our potential</a:t>
            </a:r>
          </a:p>
        </p:txBody>
      </p:sp>
    </p:spTree>
    <p:extLst>
      <p:ext uri="{BB962C8B-B14F-4D97-AF65-F5344CB8AC3E}">
        <p14:creationId xmlns:p14="http://schemas.microsoft.com/office/powerpoint/2010/main" val="2089775918"/>
      </p:ext>
    </p:extLst>
  </p:cSld>
  <p:clrMapOvr>
    <a:masterClrMapping/>
  </p:clrMapOvr>
</p:sld>
</file>

<file path=ppt/theme/theme1.xml><?xml version="1.0" encoding="utf-8"?>
<a:theme xmlns:a="http://schemas.openxmlformats.org/drawingml/2006/main" name="Blue Master">
  <a:themeElements>
    <a:clrScheme name="Above Mountains">
      <a:dk1>
        <a:srgbClr val="000000"/>
      </a:dk1>
      <a:lt1>
        <a:srgbClr val="FFFFFF"/>
      </a:lt1>
      <a:dk2>
        <a:srgbClr val="006EC0"/>
      </a:dk2>
      <a:lt2>
        <a:srgbClr val="FFFFFF"/>
      </a:lt2>
      <a:accent1>
        <a:srgbClr val="006EC0"/>
      </a:accent1>
      <a:accent2>
        <a:srgbClr val="0085E8"/>
      </a:accent2>
      <a:accent3>
        <a:srgbClr val="5D5D63"/>
      </a:accent3>
      <a:accent4>
        <a:srgbClr val="6A6A70"/>
      </a:accent4>
      <a:accent5>
        <a:srgbClr val="7A7A81"/>
      </a:accent5>
      <a:accent6>
        <a:srgbClr val="939399"/>
      </a:accent6>
      <a:hlink>
        <a:srgbClr val="000000"/>
      </a:hlink>
      <a:folHlink>
        <a:srgbClr val="7A7A81"/>
      </a:folHlink>
    </a:clrScheme>
    <a:fontScheme name="Custom 1">
      <a:majorFont>
        <a:latin typeface="Verdana"/>
        <a:ea typeface=""/>
        <a:cs typeface=""/>
      </a:majorFont>
      <a:minorFont>
        <a:latin typeface="Veranda"/>
        <a:ea typeface=""/>
        <a:cs typeface=""/>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BP Storyboard Formatter 4ed" id="{15C82CAE-ECF7-4B5F-9A79-938E1873758B}" vid="{C4D4075D-2E57-489D-B5B2-60D14B244D17}"/>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1">
      <a:dk1>
        <a:sysClr val="windowText" lastClr="000000"/>
      </a:dk1>
      <a:lt1>
        <a:sysClr val="window" lastClr="FFFFFF"/>
      </a:lt1>
      <a:dk2>
        <a:srgbClr val="44546A"/>
      </a:dk2>
      <a:lt2>
        <a:srgbClr val="E7E6E6"/>
      </a:lt2>
      <a:accent1>
        <a:srgbClr val="4472C4"/>
      </a:accent1>
      <a:accent2>
        <a:srgbClr val="FFC000"/>
      </a:accent2>
      <a:accent3>
        <a:srgbClr val="ED7D31"/>
      </a:accent3>
      <a:accent4>
        <a:srgbClr val="FFC000"/>
      </a:accent4>
      <a:accent5>
        <a:srgbClr val="4472C4"/>
      </a:accent5>
      <a:accent6>
        <a:srgbClr val="70AD47"/>
      </a:accent6>
      <a:hlink>
        <a:srgbClr val="0563C1"/>
      </a:hlink>
      <a:folHlink>
        <a:srgbClr val="4472C4"/>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7.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27124</TotalTime>
  <Words>16712</Words>
  <Application>Microsoft Office PowerPoint</Application>
  <PresentationFormat>On-screen Show (4:3)</PresentationFormat>
  <Paragraphs>1330</Paragraphs>
  <Slides>51</Slides>
  <Notes>46</Notes>
  <HiddenSlides>0</HiddenSlides>
  <MMClips>0</MMClips>
  <ScaleCrop>false</ScaleCrop>
  <HeadingPairs>
    <vt:vector size="6" baseType="variant">
      <vt:variant>
        <vt:lpstr>Fonts Used</vt:lpstr>
      </vt:variant>
      <vt:variant>
        <vt:i4>15</vt:i4>
      </vt:variant>
      <vt:variant>
        <vt:lpstr>Theme</vt:lpstr>
      </vt:variant>
      <vt:variant>
        <vt:i4>8</vt:i4>
      </vt:variant>
      <vt:variant>
        <vt:lpstr>Slide Titles</vt:lpstr>
      </vt:variant>
      <vt:variant>
        <vt:i4>51</vt:i4>
      </vt:variant>
    </vt:vector>
  </HeadingPairs>
  <TitlesOfParts>
    <vt:vector size="74" baseType="lpstr">
      <vt:lpstr>Aharoni</vt:lpstr>
      <vt:lpstr>Aptos</vt:lpstr>
      <vt:lpstr>Arial</vt:lpstr>
      <vt:lpstr>Arial Black</vt:lpstr>
      <vt:lpstr>Bahnschrift Condensed</vt:lpstr>
      <vt:lpstr>Calibri</vt:lpstr>
      <vt:lpstr>Calibri Light</vt:lpstr>
      <vt:lpstr>Century Gothic</vt:lpstr>
      <vt:lpstr>Comic Sans MS</vt:lpstr>
      <vt:lpstr>Open Sans</vt:lpstr>
      <vt:lpstr>Times New Roman</vt:lpstr>
      <vt:lpstr>Veranda</vt:lpstr>
      <vt:lpstr>Verdana</vt:lpstr>
      <vt:lpstr>Wingdings</vt:lpstr>
      <vt:lpstr>Wingdings 2</vt:lpstr>
      <vt:lpstr>Blue Master</vt:lpstr>
      <vt:lpstr>1_Office Theme</vt:lpstr>
      <vt:lpstr>2_Office Theme</vt:lpstr>
      <vt:lpstr>3_Office Theme</vt:lpstr>
      <vt:lpstr>4_Office Theme</vt:lpstr>
      <vt:lpstr>Office Theme</vt:lpstr>
      <vt:lpstr>Office 2013 - 2022 Theme</vt:lpstr>
      <vt:lpstr>1_Office 2013 - 2022 Theme</vt:lpstr>
      <vt:lpstr> Seeds of Hope Vincentians as Informed Navigators by Linda Alexander</vt:lpstr>
      <vt:lpstr>PowerPoint Presentation</vt:lpstr>
      <vt:lpstr>Families are worth it, lets bring them hope </vt:lpstr>
      <vt:lpstr>By seeing our roles differently as ‘informed navigators’, we can start to help in all possible ways  </vt:lpstr>
      <vt:lpstr>PowerPoint Presentation</vt:lpstr>
      <vt:lpstr>Build your Resource Toolbox</vt:lpstr>
      <vt:lpstr>Being prepared to take that extra step                                to refer and help navigate </vt:lpstr>
      <vt:lpstr>…and help in all possible ways</vt:lpstr>
      <vt:lpstr>Reach our potential</vt:lpstr>
      <vt:lpstr>PowerPoint Presentation</vt:lpstr>
      <vt:lpstr>PowerPoint Presentation</vt:lpstr>
      <vt:lpstr>Health, Education and Wellness (HEW)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Impactful Themes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Dental suffering is hidden but prevalent among all those in poverty and we can help alleviate this by connecting them to dental care  </vt:lpstr>
      <vt:lpstr>Dental coverage programs to help alleviate dental suffering </vt:lpstr>
      <vt:lpstr>PowerPoint Presentation</vt:lpstr>
      <vt:lpstr>It’s easy to embed this type of learning into your                       home visits and all your interactions with the families</vt:lpstr>
      <vt:lpstr>PowerPoint Presentation</vt:lpstr>
      <vt:lpstr>There are programs and financial assistance for all children to be involved in activities and sports</vt:lpstr>
      <vt:lpstr>There are simple recreation resources that we can leverage for our home visits and any interactions we have with the families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Judith Nunn</dc:creator>
  <cp:lastModifiedBy>Linda Alexander</cp:lastModifiedBy>
  <cp:revision>236</cp:revision>
  <cp:lastPrinted>2019-06-24T13:42:54Z</cp:lastPrinted>
  <dcterms:created xsi:type="dcterms:W3CDTF">2019-05-25T15:49:38Z</dcterms:created>
  <dcterms:modified xsi:type="dcterms:W3CDTF">2025-05-13T00:06:50Z</dcterms:modified>
</cp:coreProperties>
</file>